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4" r:id="rId6"/>
    <p:sldId id="262" r:id="rId7"/>
    <p:sldId id="263" r:id="rId8"/>
    <p:sldId id="264" r:id="rId9"/>
    <p:sldId id="265" r:id="rId10"/>
    <p:sldId id="267" r:id="rId11"/>
    <p:sldId id="271" r:id="rId12"/>
    <p:sldId id="268" r:id="rId13"/>
    <p:sldId id="270" r:id="rId14"/>
    <p:sldId id="27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B0E5"/>
    <a:srgbClr val="13E1EB"/>
    <a:srgbClr val="0FE4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2" d="100"/>
          <a:sy n="82" d="100"/>
        </p:scale>
        <p:origin x="629"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D9D8-F71A-4DAD-A1F2-4392C5DA7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7A4A5A-B98F-4A0C-8704-CEA9C7B88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D67035-9B36-41DB-AA78-C5E318E2DE10}"/>
              </a:ext>
            </a:extLst>
          </p:cNvPr>
          <p:cNvSpPr>
            <a:spLocks noGrp="1"/>
          </p:cNvSpPr>
          <p:nvPr>
            <p:ph type="dt" sz="half" idx="10"/>
          </p:nvPr>
        </p:nvSpPr>
        <p:spPr/>
        <p:txBody>
          <a:bodyPr/>
          <a:lstStyle/>
          <a:p>
            <a:fld id="{E275CBEA-A83A-45DD-A5A3-1DB52D2F751D}" type="datetimeFigureOut">
              <a:rPr lang="en-GB" smtClean="0"/>
              <a:t>03/02/2022</a:t>
            </a:fld>
            <a:endParaRPr lang="en-GB"/>
          </a:p>
        </p:txBody>
      </p:sp>
      <p:sp>
        <p:nvSpPr>
          <p:cNvPr id="5" name="Footer Placeholder 4">
            <a:extLst>
              <a:ext uri="{FF2B5EF4-FFF2-40B4-BE49-F238E27FC236}">
                <a16:creationId xmlns:a16="http://schemas.microsoft.com/office/drawing/2014/main" id="{A25EF15F-D148-4714-AA41-0F7C6F8E44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CBCD17-3AE1-4183-8649-C313EEBA3C70}"/>
              </a:ext>
            </a:extLst>
          </p:cNvPr>
          <p:cNvSpPr>
            <a:spLocks noGrp="1"/>
          </p:cNvSpPr>
          <p:nvPr>
            <p:ph type="sldNum" sz="quarter" idx="12"/>
          </p:nvPr>
        </p:nvSpPr>
        <p:spPr/>
        <p:txBody>
          <a:bodyPr/>
          <a:lstStyle/>
          <a:p>
            <a:fld id="{12F422D7-BED9-4903-AAF2-2F71751048FF}" type="slidenum">
              <a:rPr lang="en-GB" smtClean="0"/>
              <a:t>‹#›</a:t>
            </a:fld>
            <a:endParaRPr lang="en-GB"/>
          </a:p>
        </p:txBody>
      </p:sp>
    </p:spTree>
    <p:extLst>
      <p:ext uri="{BB962C8B-B14F-4D97-AF65-F5344CB8AC3E}">
        <p14:creationId xmlns:p14="http://schemas.microsoft.com/office/powerpoint/2010/main" val="1371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E858-AE88-4543-AE8C-441E737F14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B6D6BB-55A8-49A0-A66C-5D3F81E56D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D66800-F799-425A-BC6C-0FFB607C8FA6}"/>
              </a:ext>
            </a:extLst>
          </p:cNvPr>
          <p:cNvSpPr>
            <a:spLocks noGrp="1"/>
          </p:cNvSpPr>
          <p:nvPr>
            <p:ph type="dt" sz="half" idx="10"/>
          </p:nvPr>
        </p:nvSpPr>
        <p:spPr/>
        <p:txBody>
          <a:bodyPr/>
          <a:lstStyle/>
          <a:p>
            <a:fld id="{E275CBEA-A83A-45DD-A5A3-1DB52D2F751D}" type="datetimeFigureOut">
              <a:rPr lang="en-GB" smtClean="0"/>
              <a:t>03/02/2022</a:t>
            </a:fld>
            <a:endParaRPr lang="en-GB"/>
          </a:p>
        </p:txBody>
      </p:sp>
      <p:sp>
        <p:nvSpPr>
          <p:cNvPr id="5" name="Footer Placeholder 4">
            <a:extLst>
              <a:ext uri="{FF2B5EF4-FFF2-40B4-BE49-F238E27FC236}">
                <a16:creationId xmlns:a16="http://schemas.microsoft.com/office/drawing/2014/main" id="{952DFDC7-A349-4FF7-B3D1-EC29D33902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D28E58-38D8-4FFA-B2BF-4C1C08A990C0}"/>
              </a:ext>
            </a:extLst>
          </p:cNvPr>
          <p:cNvSpPr>
            <a:spLocks noGrp="1"/>
          </p:cNvSpPr>
          <p:nvPr>
            <p:ph type="sldNum" sz="quarter" idx="12"/>
          </p:nvPr>
        </p:nvSpPr>
        <p:spPr/>
        <p:txBody>
          <a:bodyPr/>
          <a:lstStyle/>
          <a:p>
            <a:fld id="{12F422D7-BED9-4903-AAF2-2F71751048FF}" type="slidenum">
              <a:rPr lang="en-GB" smtClean="0"/>
              <a:t>‹#›</a:t>
            </a:fld>
            <a:endParaRPr lang="en-GB"/>
          </a:p>
        </p:txBody>
      </p:sp>
    </p:spTree>
    <p:extLst>
      <p:ext uri="{BB962C8B-B14F-4D97-AF65-F5344CB8AC3E}">
        <p14:creationId xmlns:p14="http://schemas.microsoft.com/office/powerpoint/2010/main" val="267508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28D1CE-D3A2-4911-BD1F-5F9D0E280E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34C413-FC2C-44F0-A9E7-924B27C22B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6652FA-9D93-4C4D-B584-B56E2EDADD5F}"/>
              </a:ext>
            </a:extLst>
          </p:cNvPr>
          <p:cNvSpPr>
            <a:spLocks noGrp="1"/>
          </p:cNvSpPr>
          <p:nvPr>
            <p:ph type="dt" sz="half" idx="10"/>
          </p:nvPr>
        </p:nvSpPr>
        <p:spPr/>
        <p:txBody>
          <a:bodyPr/>
          <a:lstStyle/>
          <a:p>
            <a:fld id="{E275CBEA-A83A-45DD-A5A3-1DB52D2F751D}" type="datetimeFigureOut">
              <a:rPr lang="en-GB" smtClean="0"/>
              <a:t>03/02/2022</a:t>
            </a:fld>
            <a:endParaRPr lang="en-GB"/>
          </a:p>
        </p:txBody>
      </p:sp>
      <p:sp>
        <p:nvSpPr>
          <p:cNvPr id="5" name="Footer Placeholder 4">
            <a:extLst>
              <a:ext uri="{FF2B5EF4-FFF2-40B4-BE49-F238E27FC236}">
                <a16:creationId xmlns:a16="http://schemas.microsoft.com/office/drawing/2014/main" id="{00AD9544-9BFB-4DD0-B22E-2319C83D77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6F9A6F-2531-4839-B706-3520A3E095A7}"/>
              </a:ext>
            </a:extLst>
          </p:cNvPr>
          <p:cNvSpPr>
            <a:spLocks noGrp="1"/>
          </p:cNvSpPr>
          <p:nvPr>
            <p:ph type="sldNum" sz="quarter" idx="12"/>
          </p:nvPr>
        </p:nvSpPr>
        <p:spPr/>
        <p:txBody>
          <a:bodyPr/>
          <a:lstStyle/>
          <a:p>
            <a:fld id="{12F422D7-BED9-4903-AAF2-2F71751048FF}" type="slidenum">
              <a:rPr lang="en-GB" smtClean="0"/>
              <a:t>‹#›</a:t>
            </a:fld>
            <a:endParaRPr lang="en-GB"/>
          </a:p>
        </p:txBody>
      </p:sp>
    </p:spTree>
    <p:extLst>
      <p:ext uri="{BB962C8B-B14F-4D97-AF65-F5344CB8AC3E}">
        <p14:creationId xmlns:p14="http://schemas.microsoft.com/office/powerpoint/2010/main" val="206059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A8C7-5222-4138-A2C1-7684A81880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8880E5-201D-47F1-BCE6-CCF15D5A9E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12E097-7BA7-440F-9190-C5A40B93D4A0}"/>
              </a:ext>
            </a:extLst>
          </p:cNvPr>
          <p:cNvSpPr>
            <a:spLocks noGrp="1"/>
          </p:cNvSpPr>
          <p:nvPr>
            <p:ph type="dt" sz="half" idx="10"/>
          </p:nvPr>
        </p:nvSpPr>
        <p:spPr/>
        <p:txBody>
          <a:bodyPr/>
          <a:lstStyle/>
          <a:p>
            <a:fld id="{E275CBEA-A83A-45DD-A5A3-1DB52D2F751D}" type="datetimeFigureOut">
              <a:rPr lang="en-GB" smtClean="0"/>
              <a:t>03/02/2022</a:t>
            </a:fld>
            <a:endParaRPr lang="en-GB"/>
          </a:p>
        </p:txBody>
      </p:sp>
      <p:sp>
        <p:nvSpPr>
          <p:cNvPr id="5" name="Footer Placeholder 4">
            <a:extLst>
              <a:ext uri="{FF2B5EF4-FFF2-40B4-BE49-F238E27FC236}">
                <a16:creationId xmlns:a16="http://schemas.microsoft.com/office/drawing/2014/main" id="{22640C01-8757-4ADD-9B66-3656EC2E74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5AA6B7-1D6B-4F62-9B49-16E55F382771}"/>
              </a:ext>
            </a:extLst>
          </p:cNvPr>
          <p:cNvSpPr>
            <a:spLocks noGrp="1"/>
          </p:cNvSpPr>
          <p:nvPr>
            <p:ph type="sldNum" sz="quarter" idx="12"/>
          </p:nvPr>
        </p:nvSpPr>
        <p:spPr/>
        <p:txBody>
          <a:bodyPr/>
          <a:lstStyle/>
          <a:p>
            <a:fld id="{12F422D7-BED9-4903-AAF2-2F71751048FF}" type="slidenum">
              <a:rPr lang="en-GB" smtClean="0"/>
              <a:t>‹#›</a:t>
            </a:fld>
            <a:endParaRPr lang="en-GB"/>
          </a:p>
        </p:txBody>
      </p:sp>
    </p:spTree>
    <p:extLst>
      <p:ext uri="{BB962C8B-B14F-4D97-AF65-F5344CB8AC3E}">
        <p14:creationId xmlns:p14="http://schemas.microsoft.com/office/powerpoint/2010/main" val="118351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C1B4-3DD2-47FF-8332-569FA13B37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CF5974-81C6-4A8D-BCDE-54CC0D4E68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881770-9CBC-4EC7-8450-EBBE45DE09A8}"/>
              </a:ext>
            </a:extLst>
          </p:cNvPr>
          <p:cNvSpPr>
            <a:spLocks noGrp="1"/>
          </p:cNvSpPr>
          <p:nvPr>
            <p:ph type="dt" sz="half" idx="10"/>
          </p:nvPr>
        </p:nvSpPr>
        <p:spPr/>
        <p:txBody>
          <a:bodyPr/>
          <a:lstStyle/>
          <a:p>
            <a:fld id="{E275CBEA-A83A-45DD-A5A3-1DB52D2F751D}" type="datetimeFigureOut">
              <a:rPr lang="en-GB" smtClean="0"/>
              <a:t>03/02/2022</a:t>
            </a:fld>
            <a:endParaRPr lang="en-GB"/>
          </a:p>
        </p:txBody>
      </p:sp>
      <p:sp>
        <p:nvSpPr>
          <p:cNvPr id="5" name="Footer Placeholder 4">
            <a:extLst>
              <a:ext uri="{FF2B5EF4-FFF2-40B4-BE49-F238E27FC236}">
                <a16:creationId xmlns:a16="http://schemas.microsoft.com/office/drawing/2014/main" id="{9B2050F4-01FB-4BC2-B548-F144C69551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FA4666-CF47-4C30-8811-C41745B4D393}"/>
              </a:ext>
            </a:extLst>
          </p:cNvPr>
          <p:cNvSpPr>
            <a:spLocks noGrp="1"/>
          </p:cNvSpPr>
          <p:nvPr>
            <p:ph type="sldNum" sz="quarter" idx="12"/>
          </p:nvPr>
        </p:nvSpPr>
        <p:spPr/>
        <p:txBody>
          <a:bodyPr/>
          <a:lstStyle/>
          <a:p>
            <a:fld id="{12F422D7-BED9-4903-AAF2-2F71751048FF}" type="slidenum">
              <a:rPr lang="en-GB" smtClean="0"/>
              <a:t>‹#›</a:t>
            </a:fld>
            <a:endParaRPr lang="en-GB"/>
          </a:p>
        </p:txBody>
      </p:sp>
    </p:spTree>
    <p:extLst>
      <p:ext uri="{BB962C8B-B14F-4D97-AF65-F5344CB8AC3E}">
        <p14:creationId xmlns:p14="http://schemas.microsoft.com/office/powerpoint/2010/main" val="314705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E8CC6-349F-4B56-B180-F4FDE8C41F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E1AE48-B019-470B-AF3A-BA4418005F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1BBFE7-41A4-4A75-975F-3879C10163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E05543-7508-494A-B0C3-F2BD09798E16}"/>
              </a:ext>
            </a:extLst>
          </p:cNvPr>
          <p:cNvSpPr>
            <a:spLocks noGrp="1"/>
          </p:cNvSpPr>
          <p:nvPr>
            <p:ph type="dt" sz="half" idx="10"/>
          </p:nvPr>
        </p:nvSpPr>
        <p:spPr/>
        <p:txBody>
          <a:bodyPr/>
          <a:lstStyle/>
          <a:p>
            <a:fld id="{E275CBEA-A83A-45DD-A5A3-1DB52D2F751D}" type="datetimeFigureOut">
              <a:rPr lang="en-GB" smtClean="0"/>
              <a:t>03/02/2022</a:t>
            </a:fld>
            <a:endParaRPr lang="en-GB"/>
          </a:p>
        </p:txBody>
      </p:sp>
      <p:sp>
        <p:nvSpPr>
          <p:cNvPr id="6" name="Footer Placeholder 5">
            <a:extLst>
              <a:ext uri="{FF2B5EF4-FFF2-40B4-BE49-F238E27FC236}">
                <a16:creationId xmlns:a16="http://schemas.microsoft.com/office/drawing/2014/main" id="{F6D795B7-4E29-4777-B27A-79051B2C35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4BFABD-80FD-4ADA-AC20-9FA0D375D114}"/>
              </a:ext>
            </a:extLst>
          </p:cNvPr>
          <p:cNvSpPr>
            <a:spLocks noGrp="1"/>
          </p:cNvSpPr>
          <p:nvPr>
            <p:ph type="sldNum" sz="quarter" idx="12"/>
          </p:nvPr>
        </p:nvSpPr>
        <p:spPr/>
        <p:txBody>
          <a:bodyPr/>
          <a:lstStyle/>
          <a:p>
            <a:fld id="{12F422D7-BED9-4903-AAF2-2F71751048FF}" type="slidenum">
              <a:rPr lang="en-GB" smtClean="0"/>
              <a:t>‹#›</a:t>
            </a:fld>
            <a:endParaRPr lang="en-GB"/>
          </a:p>
        </p:txBody>
      </p:sp>
    </p:spTree>
    <p:extLst>
      <p:ext uri="{BB962C8B-B14F-4D97-AF65-F5344CB8AC3E}">
        <p14:creationId xmlns:p14="http://schemas.microsoft.com/office/powerpoint/2010/main" val="51252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ACA7-7211-4DE0-A28F-E283649AE7B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0ABB2B-B1E7-4730-8907-746D98D4F0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9A2449-BD37-4E56-837E-40C90F38D5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C1960E-627E-4086-8049-8835A04EEF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374E2F-4174-4250-9C25-A34FAE286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C4C528-A4FD-4E29-BBAD-29C2CB550EB9}"/>
              </a:ext>
            </a:extLst>
          </p:cNvPr>
          <p:cNvSpPr>
            <a:spLocks noGrp="1"/>
          </p:cNvSpPr>
          <p:nvPr>
            <p:ph type="dt" sz="half" idx="10"/>
          </p:nvPr>
        </p:nvSpPr>
        <p:spPr/>
        <p:txBody>
          <a:bodyPr/>
          <a:lstStyle/>
          <a:p>
            <a:fld id="{E275CBEA-A83A-45DD-A5A3-1DB52D2F751D}" type="datetimeFigureOut">
              <a:rPr lang="en-GB" smtClean="0"/>
              <a:t>03/02/2022</a:t>
            </a:fld>
            <a:endParaRPr lang="en-GB"/>
          </a:p>
        </p:txBody>
      </p:sp>
      <p:sp>
        <p:nvSpPr>
          <p:cNvPr id="8" name="Footer Placeholder 7">
            <a:extLst>
              <a:ext uri="{FF2B5EF4-FFF2-40B4-BE49-F238E27FC236}">
                <a16:creationId xmlns:a16="http://schemas.microsoft.com/office/drawing/2014/main" id="{5A363CEA-421A-4A7C-9AF5-474E39F99C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EA75C9-1FC5-4891-843A-A76AFADD437D}"/>
              </a:ext>
            </a:extLst>
          </p:cNvPr>
          <p:cNvSpPr>
            <a:spLocks noGrp="1"/>
          </p:cNvSpPr>
          <p:nvPr>
            <p:ph type="sldNum" sz="quarter" idx="12"/>
          </p:nvPr>
        </p:nvSpPr>
        <p:spPr/>
        <p:txBody>
          <a:bodyPr/>
          <a:lstStyle/>
          <a:p>
            <a:fld id="{12F422D7-BED9-4903-AAF2-2F71751048FF}" type="slidenum">
              <a:rPr lang="en-GB" smtClean="0"/>
              <a:t>‹#›</a:t>
            </a:fld>
            <a:endParaRPr lang="en-GB"/>
          </a:p>
        </p:txBody>
      </p:sp>
    </p:spTree>
    <p:extLst>
      <p:ext uri="{BB962C8B-B14F-4D97-AF65-F5344CB8AC3E}">
        <p14:creationId xmlns:p14="http://schemas.microsoft.com/office/powerpoint/2010/main" val="5157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C405B-29C5-423A-9807-A553976CDD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B9639B-ECFF-4BFD-A75E-A0E59498B871}"/>
              </a:ext>
            </a:extLst>
          </p:cNvPr>
          <p:cNvSpPr>
            <a:spLocks noGrp="1"/>
          </p:cNvSpPr>
          <p:nvPr>
            <p:ph type="dt" sz="half" idx="10"/>
          </p:nvPr>
        </p:nvSpPr>
        <p:spPr/>
        <p:txBody>
          <a:bodyPr/>
          <a:lstStyle/>
          <a:p>
            <a:fld id="{E275CBEA-A83A-45DD-A5A3-1DB52D2F751D}" type="datetimeFigureOut">
              <a:rPr lang="en-GB" smtClean="0"/>
              <a:t>03/02/2022</a:t>
            </a:fld>
            <a:endParaRPr lang="en-GB"/>
          </a:p>
        </p:txBody>
      </p:sp>
      <p:sp>
        <p:nvSpPr>
          <p:cNvPr id="4" name="Footer Placeholder 3">
            <a:extLst>
              <a:ext uri="{FF2B5EF4-FFF2-40B4-BE49-F238E27FC236}">
                <a16:creationId xmlns:a16="http://schemas.microsoft.com/office/drawing/2014/main" id="{7963AC36-B0D3-4911-ACF1-DB4F28FCDC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9E9E9C-864A-4DB7-847A-033565C7F1DE}"/>
              </a:ext>
            </a:extLst>
          </p:cNvPr>
          <p:cNvSpPr>
            <a:spLocks noGrp="1"/>
          </p:cNvSpPr>
          <p:nvPr>
            <p:ph type="sldNum" sz="quarter" idx="12"/>
          </p:nvPr>
        </p:nvSpPr>
        <p:spPr/>
        <p:txBody>
          <a:bodyPr/>
          <a:lstStyle/>
          <a:p>
            <a:fld id="{12F422D7-BED9-4903-AAF2-2F71751048FF}" type="slidenum">
              <a:rPr lang="en-GB" smtClean="0"/>
              <a:t>‹#›</a:t>
            </a:fld>
            <a:endParaRPr lang="en-GB"/>
          </a:p>
        </p:txBody>
      </p:sp>
    </p:spTree>
    <p:extLst>
      <p:ext uri="{BB962C8B-B14F-4D97-AF65-F5344CB8AC3E}">
        <p14:creationId xmlns:p14="http://schemas.microsoft.com/office/powerpoint/2010/main" val="1119834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BE718-012D-4B9A-B720-DA5836881C17}"/>
              </a:ext>
            </a:extLst>
          </p:cNvPr>
          <p:cNvSpPr>
            <a:spLocks noGrp="1"/>
          </p:cNvSpPr>
          <p:nvPr>
            <p:ph type="dt" sz="half" idx="10"/>
          </p:nvPr>
        </p:nvSpPr>
        <p:spPr/>
        <p:txBody>
          <a:bodyPr/>
          <a:lstStyle/>
          <a:p>
            <a:fld id="{E275CBEA-A83A-45DD-A5A3-1DB52D2F751D}" type="datetimeFigureOut">
              <a:rPr lang="en-GB" smtClean="0"/>
              <a:t>03/02/2022</a:t>
            </a:fld>
            <a:endParaRPr lang="en-GB"/>
          </a:p>
        </p:txBody>
      </p:sp>
      <p:sp>
        <p:nvSpPr>
          <p:cNvPr id="3" name="Footer Placeholder 2">
            <a:extLst>
              <a:ext uri="{FF2B5EF4-FFF2-40B4-BE49-F238E27FC236}">
                <a16:creationId xmlns:a16="http://schemas.microsoft.com/office/drawing/2014/main" id="{5E39DFEE-91E9-42E0-879A-4CC250401C6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4D3BCFA-9F5D-4728-85F1-6C7FC532C8FE}"/>
              </a:ext>
            </a:extLst>
          </p:cNvPr>
          <p:cNvSpPr>
            <a:spLocks noGrp="1"/>
          </p:cNvSpPr>
          <p:nvPr>
            <p:ph type="sldNum" sz="quarter" idx="12"/>
          </p:nvPr>
        </p:nvSpPr>
        <p:spPr/>
        <p:txBody>
          <a:bodyPr/>
          <a:lstStyle/>
          <a:p>
            <a:fld id="{12F422D7-BED9-4903-AAF2-2F71751048FF}" type="slidenum">
              <a:rPr lang="en-GB" smtClean="0"/>
              <a:t>‹#›</a:t>
            </a:fld>
            <a:endParaRPr lang="en-GB"/>
          </a:p>
        </p:txBody>
      </p:sp>
    </p:spTree>
    <p:extLst>
      <p:ext uri="{BB962C8B-B14F-4D97-AF65-F5344CB8AC3E}">
        <p14:creationId xmlns:p14="http://schemas.microsoft.com/office/powerpoint/2010/main" val="61889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B4915-A299-467C-A98B-C55B0B0076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183837-F98C-42BE-9E72-0B51597D28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B343E3-6406-427E-93C0-4F6ADA9EA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90E7C5-0D5A-4F63-8967-4254D382D4D0}"/>
              </a:ext>
            </a:extLst>
          </p:cNvPr>
          <p:cNvSpPr>
            <a:spLocks noGrp="1"/>
          </p:cNvSpPr>
          <p:nvPr>
            <p:ph type="dt" sz="half" idx="10"/>
          </p:nvPr>
        </p:nvSpPr>
        <p:spPr/>
        <p:txBody>
          <a:bodyPr/>
          <a:lstStyle/>
          <a:p>
            <a:fld id="{E275CBEA-A83A-45DD-A5A3-1DB52D2F751D}" type="datetimeFigureOut">
              <a:rPr lang="en-GB" smtClean="0"/>
              <a:t>03/02/2022</a:t>
            </a:fld>
            <a:endParaRPr lang="en-GB"/>
          </a:p>
        </p:txBody>
      </p:sp>
      <p:sp>
        <p:nvSpPr>
          <p:cNvPr id="6" name="Footer Placeholder 5">
            <a:extLst>
              <a:ext uri="{FF2B5EF4-FFF2-40B4-BE49-F238E27FC236}">
                <a16:creationId xmlns:a16="http://schemas.microsoft.com/office/drawing/2014/main" id="{530EEE92-ABF4-4760-BDF0-8884882935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323DDE-5256-40CF-A81C-98ED3595062E}"/>
              </a:ext>
            </a:extLst>
          </p:cNvPr>
          <p:cNvSpPr>
            <a:spLocks noGrp="1"/>
          </p:cNvSpPr>
          <p:nvPr>
            <p:ph type="sldNum" sz="quarter" idx="12"/>
          </p:nvPr>
        </p:nvSpPr>
        <p:spPr/>
        <p:txBody>
          <a:bodyPr/>
          <a:lstStyle/>
          <a:p>
            <a:fld id="{12F422D7-BED9-4903-AAF2-2F71751048FF}" type="slidenum">
              <a:rPr lang="en-GB" smtClean="0"/>
              <a:t>‹#›</a:t>
            </a:fld>
            <a:endParaRPr lang="en-GB"/>
          </a:p>
        </p:txBody>
      </p:sp>
    </p:spTree>
    <p:extLst>
      <p:ext uri="{BB962C8B-B14F-4D97-AF65-F5344CB8AC3E}">
        <p14:creationId xmlns:p14="http://schemas.microsoft.com/office/powerpoint/2010/main" val="137578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2B53-E5E9-462B-BE5E-04EB7884B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5B6962-CAF4-46A8-86E1-47701A44C8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ADCB24-3C3A-4902-9DC2-621746063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8852EA-5F24-4451-BA81-A162FE216295}"/>
              </a:ext>
            </a:extLst>
          </p:cNvPr>
          <p:cNvSpPr>
            <a:spLocks noGrp="1"/>
          </p:cNvSpPr>
          <p:nvPr>
            <p:ph type="dt" sz="half" idx="10"/>
          </p:nvPr>
        </p:nvSpPr>
        <p:spPr/>
        <p:txBody>
          <a:bodyPr/>
          <a:lstStyle/>
          <a:p>
            <a:fld id="{E275CBEA-A83A-45DD-A5A3-1DB52D2F751D}" type="datetimeFigureOut">
              <a:rPr lang="en-GB" smtClean="0"/>
              <a:t>03/02/2022</a:t>
            </a:fld>
            <a:endParaRPr lang="en-GB"/>
          </a:p>
        </p:txBody>
      </p:sp>
      <p:sp>
        <p:nvSpPr>
          <p:cNvPr id="6" name="Footer Placeholder 5">
            <a:extLst>
              <a:ext uri="{FF2B5EF4-FFF2-40B4-BE49-F238E27FC236}">
                <a16:creationId xmlns:a16="http://schemas.microsoft.com/office/drawing/2014/main" id="{3CE34990-CC71-444E-9383-F7A897D9BF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CF12E0-27DE-44A0-AB2F-5EBDA5D4C1BB}"/>
              </a:ext>
            </a:extLst>
          </p:cNvPr>
          <p:cNvSpPr>
            <a:spLocks noGrp="1"/>
          </p:cNvSpPr>
          <p:nvPr>
            <p:ph type="sldNum" sz="quarter" idx="12"/>
          </p:nvPr>
        </p:nvSpPr>
        <p:spPr/>
        <p:txBody>
          <a:bodyPr/>
          <a:lstStyle/>
          <a:p>
            <a:fld id="{12F422D7-BED9-4903-AAF2-2F71751048FF}" type="slidenum">
              <a:rPr lang="en-GB" smtClean="0"/>
              <a:t>‹#›</a:t>
            </a:fld>
            <a:endParaRPr lang="en-GB"/>
          </a:p>
        </p:txBody>
      </p:sp>
    </p:spTree>
    <p:extLst>
      <p:ext uri="{BB962C8B-B14F-4D97-AF65-F5344CB8AC3E}">
        <p14:creationId xmlns:p14="http://schemas.microsoft.com/office/powerpoint/2010/main" val="246808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0CA1C-A208-48CC-82E2-680C6D41B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301818-B719-4248-9C78-BEF454183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E7BFA7-C04F-4970-BA00-43D5400836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5CBEA-A83A-45DD-A5A3-1DB52D2F751D}" type="datetimeFigureOut">
              <a:rPr lang="en-GB" smtClean="0"/>
              <a:t>03/02/2022</a:t>
            </a:fld>
            <a:endParaRPr lang="en-GB"/>
          </a:p>
        </p:txBody>
      </p:sp>
      <p:sp>
        <p:nvSpPr>
          <p:cNvPr id="5" name="Footer Placeholder 4">
            <a:extLst>
              <a:ext uri="{FF2B5EF4-FFF2-40B4-BE49-F238E27FC236}">
                <a16:creationId xmlns:a16="http://schemas.microsoft.com/office/drawing/2014/main" id="{E3A4E2BC-8AB1-4D50-B023-DFBB6EFE01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CA1D52-FC06-4966-A73D-33F1A7628E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422D7-BED9-4903-AAF2-2F71751048FF}" type="slidenum">
              <a:rPr lang="en-GB" smtClean="0"/>
              <a:t>‹#›</a:t>
            </a:fld>
            <a:endParaRPr lang="en-GB"/>
          </a:p>
        </p:txBody>
      </p:sp>
    </p:spTree>
    <p:extLst>
      <p:ext uri="{BB962C8B-B14F-4D97-AF65-F5344CB8AC3E}">
        <p14:creationId xmlns:p14="http://schemas.microsoft.com/office/powerpoint/2010/main" val="58602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about:blank"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drive/folders/1etr7HDRIehT3yDkb44cF55z7KtbAYYy4?usp=sharing" TargetMode="External"/><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about:blank"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about:blank"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about:blan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531DB7A2-FE5B-4E49-AF0C-63D1BE93BE41}"/>
              </a:ext>
            </a:extLst>
          </p:cNvPr>
          <p:cNvPicPr>
            <a:picLocks noChangeAspect="1"/>
          </p:cNvPicPr>
          <p:nvPr/>
        </p:nvPicPr>
        <p:blipFill>
          <a:blip r:embed="rId2"/>
          <a:stretch>
            <a:fillRect/>
          </a:stretch>
        </p:blipFill>
        <p:spPr>
          <a:xfrm>
            <a:off x="766469" y="1282286"/>
            <a:ext cx="6038064" cy="2942247"/>
          </a:xfrm>
          <a:prstGeom prst="rect">
            <a:avLst/>
          </a:prstGeom>
        </p:spPr>
      </p:pic>
      <p:sp>
        <p:nvSpPr>
          <p:cNvPr id="27" name="TextBox 26">
            <a:extLst>
              <a:ext uri="{FF2B5EF4-FFF2-40B4-BE49-F238E27FC236}">
                <a16:creationId xmlns:a16="http://schemas.microsoft.com/office/drawing/2014/main" id="{CDB61E33-28AC-429E-ABDA-DC89735D4F68}"/>
              </a:ext>
            </a:extLst>
          </p:cNvPr>
          <p:cNvSpPr txBox="1"/>
          <p:nvPr/>
        </p:nvSpPr>
        <p:spPr>
          <a:xfrm>
            <a:off x="1286634" y="3600444"/>
            <a:ext cx="5517898" cy="369332"/>
          </a:xfrm>
          <a:prstGeom prst="rect">
            <a:avLst/>
          </a:prstGeom>
          <a:noFill/>
        </p:spPr>
        <p:txBody>
          <a:bodyPr wrap="square" rtlCol="0">
            <a:spAutoFit/>
          </a:bodyPr>
          <a:lstStyle/>
          <a:p>
            <a:r>
              <a:rPr lang="en-GB" dirty="0">
                <a:latin typeface="Montreal-Regular" pitchFamily="2" charset="0"/>
              </a:rPr>
              <a:t>Online STI testing service in the Republic of Ireland</a:t>
            </a:r>
          </a:p>
        </p:txBody>
      </p:sp>
      <p:pic>
        <p:nvPicPr>
          <p:cNvPr id="3" name="Picture 2">
            <a:extLst>
              <a:ext uri="{FF2B5EF4-FFF2-40B4-BE49-F238E27FC236}">
                <a16:creationId xmlns:a16="http://schemas.microsoft.com/office/drawing/2014/main" id="{8C2E7EF6-BDDD-43E2-9927-EC04EDFCBEC9}"/>
              </a:ext>
            </a:extLst>
          </p:cNvPr>
          <p:cNvPicPr>
            <a:picLocks noChangeAspect="1"/>
          </p:cNvPicPr>
          <p:nvPr/>
        </p:nvPicPr>
        <p:blipFill>
          <a:blip r:embed="rId3"/>
          <a:stretch>
            <a:fillRect/>
          </a:stretch>
        </p:blipFill>
        <p:spPr>
          <a:xfrm>
            <a:off x="6638846" y="513570"/>
            <a:ext cx="5331050" cy="5062144"/>
          </a:xfrm>
          <a:prstGeom prst="rect">
            <a:avLst/>
          </a:prstGeom>
        </p:spPr>
      </p:pic>
      <p:grpSp>
        <p:nvGrpSpPr>
          <p:cNvPr id="2" name="Group 1"/>
          <p:cNvGrpSpPr/>
          <p:nvPr/>
        </p:nvGrpSpPr>
        <p:grpSpPr>
          <a:xfrm>
            <a:off x="624647" y="5922726"/>
            <a:ext cx="10458682" cy="873234"/>
            <a:chOff x="624647" y="5922726"/>
            <a:chExt cx="10458682" cy="873234"/>
          </a:xfrm>
        </p:grpSpPr>
        <p:pic>
          <p:nvPicPr>
            <p:cNvPr id="9" name="Picture 8" descr="Text&#10;&#10;Description automatically generated">
              <a:extLst>
                <a:ext uri="{FF2B5EF4-FFF2-40B4-BE49-F238E27FC236}">
                  <a16:creationId xmlns:a16="http://schemas.microsoft.com/office/drawing/2014/main" id="{9F7C156C-5BBB-4581-A4FD-07C8DCCADC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8545" y="6035602"/>
              <a:ext cx="2108326" cy="760358"/>
            </a:xfrm>
            <a:prstGeom prst="rect">
              <a:avLst/>
            </a:prstGeom>
          </p:spPr>
        </p:pic>
        <p:pic>
          <p:nvPicPr>
            <p:cNvPr id="15" name="Picture 14" descr="Chart, bubble chart&#10;&#10;Description automatically generated">
              <a:extLst>
                <a:ext uri="{FF2B5EF4-FFF2-40B4-BE49-F238E27FC236}">
                  <a16:creationId xmlns:a16="http://schemas.microsoft.com/office/drawing/2014/main" id="{90D324B5-9144-49F3-ADD2-A7B7FD80C1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7455" y="5922726"/>
              <a:ext cx="817296" cy="817296"/>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109A0CA4-D4CB-4EF4-BAA9-3C14B1697C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30385" y="6102100"/>
              <a:ext cx="2002536" cy="579120"/>
            </a:xfrm>
            <a:prstGeom prst="rect">
              <a:avLst/>
            </a:prstGeom>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647" y="6069619"/>
              <a:ext cx="804258" cy="670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52568" y="6001790"/>
              <a:ext cx="630761" cy="63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7256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FC5F011-F289-48C8-8B4C-FC7632415495}"/>
              </a:ext>
            </a:extLst>
          </p:cNvPr>
          <p:cNvSpPr txBox="1"/>
          <p:nvPr/>
        </p:nvSpPr>
        <p:spPr>
          <a:xfrm>
            <a:off x="397074" y="429829"/>
            <a:ext cx="6316980" cy="5489708"/>
          </a:xfrm>
          <a:prstGeom prst="rect">
            <a:avLst/>
          </a:prstGeom>
          <a:noFill/>
        </p:spPr>
        <p:txBody>
          <a:bodyPr wrap="square">
            <a:spAutoFit/>
          </a:bodyPr>
          <a:lstStyle/>
          <a:p>
            <a:pPr>
              <a:lnSpc>
                <a:spcPct val="115000"/>
              </a:lnSpc>
              <a:spcAft>
                <a:spcPts val="1000"/>
              </a:spcAft>
            </a:pP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E" sz="2400" dirty="0">
                <a:latin typeface="Calibri" panose="020F0502020204030204" pitchFamily="34" charset="0"/>
                <a:ea typeface="Calibri" panose="020F0502020204030204" pitchFamily="34" charset="0"/>
                <a:cs typeface="Times New Roman" panose="02020603050405020304" pitchFamily="18" charset="0"/>
              </a:rPr>
              <a:t>Simply let people know that those living in the relevant counties can order free home STI tests and refer them to the website: </a:t>
            </a:r>
          </a:p>
          <a:p>
            <a:pPr>
              <a:lnSpc>
                <a:spcPct val="115000"/>
              </a:lnSpc>
              <a:spcAft>
                <a:spcPts val="1000"/>
              </a:spcAft>
            </a:pPr>
            <a:r>
              <a:rPr lang="en-IE" sz="5400" dirty="0">
                <a:solidFill>
                  <a:srgbClr val="19B0E5"/>
                </a:solidFill>
                <a:latin typeface="Calibri" panose="020F0502020204030204" pitchFamily="34" charset="0"/>
                <a:ea typeface="Calibri" panose="020F0502020204030204" pitchFamily="34" charset="0"/>
                <a:cs typeface="Times New Roman" panose="02020603050405020304" pitchFamily="18" charset="0"/>
              </a:rPr>
              <a:t>             </a:t>
            </a:r>
            <a:r>
              <a:rPr lang="en-IE" sz="6000" dirty="0">
                <a:solidFill>
                  <a:srgbClr val="19B0E5"/>
                </a:solidFill>
                <a:latin typeface="Calibri" panose="020F0502020204030204" pitchFamily="34" charset="0"/>
                <a:ea typeface="Calibri" panose="020F0502020204030204" pitchFamily="34" charset="0"/>
                <a:cs typeface="Times New Roman" panose="02020603050405020304" pitchFamily="18" charset="0"/>
              </a:rPr>
              <a:t>SH24.ie</a:t>
            </a:r>
            <a:endParaRPr lang="en-IE" sz="5400" dirty="0">
              <a:solidFill>
                <a:srgbClr val="19B0E5"/>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E" sz="2400" dirty="0">
                <a:latin typeface="Calibri" panose="020F0502020204030204" pitchFamily="34" charset="0"/>
                <a:ea typeface="Calibri" panose="020F0502020204030204" pitchFamily="34" charset="0"/>
                <a:cs typeface="Times New Roman" panose="02020603050405020304" pitchFamily="18" charset="0"/>
              </a:rPr>
              <a:t>Links referring to the sh24.ie website from other community and health websites would be a huge support.</a:t>
            </a:r>
          </a:p>
          <a:p>
            <a:pPr>
              <a:lnSpc>
                <a:spcPct val="115000"/>
              </a:lnSpc>
              <a:spcAft>
                <a:spcPts val="1000"/>
              </a:spcAft>
            </a:pPr>
            <a:endParaRPr lang="en-IE" sz="4800" dirty="0">
              <a:solidFill>
                <a:srgbClr val="19B0E5"/>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A picture containing calendar&#10;&#10;Description automatically generated">
            <a:extLst>
              <a:ext uri="{FF2B5EF4-FFF2-40B4-BE49-F238E27FC236}">
                <a16:creationId xmlns:a16="http://schemas.microsoft.com/office/drawing/2014/main" id="{51107095-C426-4CDC-8919-CB4C94D750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5" b="29161"/>
          <a:stretch/>
        </p:blipFill>
        <p:spPr>
          <a:xfrm>
            <a:off x="8265864" y="635587"/>
            <a:ext cx="3161172" cy="5178492"/>
          </a:xfrm>
          <a:prstGeom prst="rect">
            <a:avLst/>
          </a:prstGeom>
        </p:spPr>
      </p:pic>
      <p:sp>
        <p:nvSpPr>
          <p:cNvPr id="12" name="TextBox 11">
            <a:extLst>
              <a:ext uri="{FF2B5EF4-FFF2-40B4-BE49-F238E27FC236}">
                <a16:creationId xmlns:a16="http://schemas.microsoft.com/office/drawing/2014/main" id="{C78B0CD8-45D0-4509-8CC6-8A4D633BCBFB}"/>
              </a:ext>
            </a:extLst>
          </p:cNvPr>
          <p:cNvSpPr txBox="1"/>
          <p:nvPr/>
        </p:nvSpPr>
        <p:spPr>
          <a:xfrm>
            <a:off x="220980" y="200255"/>
            <a:ext cx="5224187" cy="523220"/>
          </a:xfrm>
          <a:prstGeom prst="rect">
            <a:avLst/>
          </a:prstGeom>
          <a:noFill/>
        </p:spPr>
        <p:txBody>
          <a:bodyPr wrap="none" rtlCol="0">
            <a:spAutoFit/>
          </a:bodyPr>
          <a:lstStyle/>
          <a:p>
            <a:r>
              <a:rPr lang="en-GB" sz="2800" b="1" dirty="0"/>
              <a:t>How can you support the service</a:t>
            </a:r>
            <a:r>
              <a:rPr lang="en-GB" sz="2800" b="1" dirty="0">
                <a:solidFill>
                  <a:srgbClr val="19B0E5"/>
                </a:solidFill>
              </a:rPr>
              <a: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87" y="5986463"/>
            <a:ext cx="104616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58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9E65277-5479-4473-B7FB-851FE718AD7F}"/>
              </a:ext>
            </a:extLst>
          </p:cNvPr>
          <p:cNvSpPr txBox="1"/>
          <p:nvPr/>
        </p:nvSpPr>
        <p:spPr>
          <a:xfrm>
            <a:off x="491167" y="108348"/>
            <a:ext cx="10464856" cy="5931880"/>
          </a:xfrm>
          <a:prstGeom prst="rect">
            <a:avLst/>
          </a:prstGeom>
          <a:noFill/>
        </p:spPr>
        <p:txBody>
          <a:bodyPr wrap="square">
            <a:spAutoFit/>
          </a:bodyPr>
          <a:lstStyle/>
          <a:p>
            <a:pPr>
              <a:lnSpc>
                <a:spcPct val="115000"/>
              </a:lnSpc>
              <a:spcAft>
                <a:spcPts val="1000"/>
              </a:spcAft>
            </a:pPr>
            <a:r>
              <a:rPr lang="en-IE" sz="3200" b="1" dirty="0">
                <a:effectLst/>
                <a:ea typeface="Calibri" panose="020F0502020204030204" pitchFamily="34" charset="0"/>
                <a:cs typeface="Times New Roman" panose="02020603050405020304" pitchFamily="18" charset="0"/>
              </a:rPr>
              <a:t>Social media resources</a:t>
            </a:r>
            <a:r>
              <a:rPr lang="en-IE" sz="3200" b="1" dirty="0">
                <a:solidFill>
                  <a:srgbClr val="19B0E5"/>
                </a:solidFill>
                <a:effectLst/>
                <a:ea typeface="Calibri" panose="020F0502020204030204" pitchFamily="34" charset="0"/>
                <a:cs typeface="Times New Roman" panose="02020603050405020304" pitchFamily="18" charset="0"/>
              </a:rPr>
              <a:t>:</a:t>
            </a:r>
          </a:p>
          <a:p>
            <a:pPr>
              <a:lnSpc>
                <a:spcPct val="115000"/>
              </a:lnSpc>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You can also support the project by promoting it on social media and referring people directly to </a:t>
            </a:r>
            <a:r>
              <a:rPr lang="en-IE" sz="1600" dirty="0">
                <a:latin typeface="Calibri" panose="020F0502020204030204" pitchFamily="34" charset="0"/>
                <a:ea typeface="Calibri" panose="020F0502020204030204" pitchFamily="34" charset="0"/>
                <a:cs typeface="Times New Roman" panose="02020603050405020304" pitchFamily="18" charset="0"/>
                <a:hlinkClick r:id="rId2"/>
              </a:rPr>
              <a:t>www.sh24.ie</a:t>
            </a:r>
            <a:br>
              <a:rPr lang="en-IE" sz="1600" dirty="0">
                <a:latin typeface="Calibri" panose="020F0502020204030204" pitchFamily="34" charset="0"/>
                <a:ea typeface="Calibri" panose="020F0502020204030204" pitchFamily="34" charset="0"/>
                <a:cs typeface="Times New Roman" panose="02020603050405020304" pitchFamily="18" charset="0"/>
              </a:rPr>
            </a:br>
            <a:r>
              <a:rPr lang="en-IE" sz="1600" dirty="0">
                <a:latin typeface="Calibri" panose="020F0502020204030204" pitchFamily="34" charset="0"/>
                <a:ea typeface="Calibri" panose="020F0502020204030204" pitchFamily="34" charset="0"/>
                <a:cs typeface="Times New Roman" panose="02020603050405020304" pitchFamily="18" charset="0"/>
              </a:rPr>
              <a:t>We have a range of images for social media posts on the following slides. These can be </a:t>
            </a:r>
            <a:r>
              <a:rPr lang="en-IE" sz="1600" b="1" dirty="0">
                <a:latin typeface="Calibri" panose="020F0502020204030204" pitchFamily="34" charset="0"/>
                <a:ea typeface="Calibri" panose="020F0502020204030204" pitchFamily="34" charset="0"/>
                <a:cs typeface="Times New Roman" panose="02020603050405020304" pitchFamily="18" charset="0"/>
              </a:rPr>
              <a:t>downloaded</a:t>
            </a:r>
            <a:r>
              <a:rPr lang="en-IE" sz="1600" dirty="0">
                <a:latin typeface="Calibri" panose="020F0502020204030204" pitchFamily="34" charset="0"/>
                <a:ea typeface="Calibri" panose="020F0502020204030204" pitchFamily="34" charset="0"/>
                <a:cs typeface="Times New Roman" panose="02020603050405020304" pitchFamily="18" charset="0"/>
              </a:rPr>
              <a:t> here: </a:t>
            </a:r>
            <a:r>
              <a:rPr lang="en-IE" sz="1600" b="1" dirty="0">
                <a:latin typeface="Calibri" panose="020F0502020204030204" pitchFamily="34" charset="0"/>
                <a:ea typeface="Calibri" panose="020F0502020204030204" pitchFamily="34" charset="0"/>
                <a:cs typeface="Times New Roman" panose="02020603050405020304" pitchFamily="18" charset="0"/>
                <a:hlinkClick r:id="rId2"/>
              </a:rPr>
              <a:t>https://drive.google.com/drive/folders/1etr7HDRIehT3yDkb44cF55z7KtbAYYy4?usp=sharing</a:t>
            </a:r>
            <a:endParaRPr lang="en-IE"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 Some suggested copy for social media posts are: </a:t>
            </a:r>
          </a:p>
          <a:p>
            <a:pPr lvl="1">
              <a:lnSpc>
                <a:spcPct val="115000"/>
              </a:lnSpc>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“If you live in one of the participating counties, you can now get a free home STI test through an online STI testing service, supported by the HSE. Visit sexualwellbeing.ie or sh24.ie to find out more.”</a:t>
            </a:r>
          </a:p>
          <a:p>
            <a:pPr lvl="1">
              <a:lnSpc>
                <a:spcPct val="115000"/>
              </a:lnSpc>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“Do you live in one of the participating counties? You can now order a free home #</a:t>
            </a:r>
            <a:r>
              <a:rPr lang="en-IE" sz="1600" dirty="0" err="1">
                <a:latin typeface="Calibri" panose="020F0502020204030204" pitchFamily="34" charset="0"/>
                <a:ea typeface="Calibri" panose="020F0502020204030204" pitchFamily="34" charset="0"/>
                <a:cs typeface="Times New Roman" panose="02020603050405020304" pitchFamily="18" charset="0"/>
              </a:rPr>
              <a:t>STItesting</a:t>
            </a:r>
            <a:r>
              <a:rPr lang="en-IE" sz="1600" dirty="0">
                <a:latin typeface="Calibri" panose="020F0502020204030204" pitchFamily="34" charset="0"/>
                <a:ea typeface="Calibri" panose="020F0502020204030204" pitchFamily="34" charset="0"/>
                <a:cs typeface="Times New Roman" panose="02020603050405020304" pitchFamily="18" charset="0"/>
              </a:rPr>
              <a:t> kit at sh24.ie. Supported by the HSE.”</a:t>
            </a:r>
          </a:p>
          <a:p>
            <a:pPr lvl="1">
              <a:lnSpc>
                <a:spcPct val="115000"/>
              </a:lnSpc>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“Haven’t got time to go to the #STI clinic? Residents in participating counties can now get a free STI home test at sh24.ie. Supported by the HSE.”</a:t>
            </a:r>
          </a:p>
          <a:p>
            <a:pPr lvl="1">
              <a:lnSpc>
                <a:spcPct val="115000"/>
              </a:lnSpc>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“You can now test for #STIs for free without going to a clinic if you live in one of the participating counties. Visit sexualwellbeing.ie or sh24.ie for more info. Supported by the HSE. ”</a:t>
            </a:r>
          </a:p>
          <a:p>
            <a:pPr lvl="1">
              <a:lnSpc>
                <a:spcPct val="115000"/>
              </a:lnSpc>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“Don’t have symptoms but want an STI test? Residents in participating counties can now get a free online test at sh24.ie. Supported by the HSE”.</a:t>
            </a:r>
          </a:p>
          <a:p>
            <a:pPr>
              <a:lnSpc>
                <a:spcPct val="115000"/>
              </a:lnSpc>
              <a:spcAft>
                <a:spcPts val="1000"/>
              </a:spcAft>
            </a:pPr>
            <a:r>
              <a:rPr lang="en-IE" sz="1600" dirty="0">
                <a:latin typeface="Calibri" panose="020F0502020204030204" pitchFamily="34" charset="0"/>
                <a:ea typeface="Calibri" panose="020F0502020204030204" pitchFamily="34" charset="0"/>
                <a:cs typeface="Times New Roman" panose="02020603050405020304" pitchFamily="18" charset="0"/>
              </a:rPr>
              <a:t>For more support on social media content and approaches, please contact </a:t>
            </a:r>
            <a:r>
              <a:rPr lang="en-IE" sz="1600" dirty="0">
                <a:latin typeface="Calibri" panose="020F0502020204030204" pitchFamily="34" charset="0"/>
                <a:ea typeface="Calibri" panose="020F0502020204030204" pitchFamily="34" charset="0"/>
                <a:cs typeface="Times New Roman" panose="02020603050405020304" pitchFamily="18" charset="0"/>
                <a:hlinkClick r:id="rId2"/>
              </a:rPr>
              <a:t>justin@sh24.org.uk</a:t>
            </a:r>
            <a:endParaRPr lang="en-IE" sz="4800" dirty="0">
              <a:solidFill>
                <a:srgbClr val="19B0E5"/>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6040228"/>
            <a:ext cx="104616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737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6774AB-747E-4C26-915E-A2D2AFFC7F87}"/>
              </a:ext>
            </a:extLst>
          </p:cNvPr>
          <p:cNvPicPr>
            <a:picLocks noChangeAspect="1"/>
          </p:cNvPicPr>
          <p:nvPr/>
        </p:nvPicPr>
        <p:blipFill>
          <a:blip r:embed="rId2"/>
          <a:stretch>
            <a:fillRect/>
          </a:stretch>
        </p:blipFill>
        <p:spPr>
          <a:xfrm>
            <a:off x="466165" y="1069090"/>
            <a:ext cx="11026588" cy="5128646"/>
          </a:xfrm>
          <a:prstGeom prst="rect">
            <a:avLst/>
          </a:prstGeom>
        </p:spPr>
      </p:pic>
      <p:sp>
        <p:nvSpPr>
          <p:cNvPr id="13" name="TextBox 12">
            <a:extLst>
              <a:ext uri="{FF2B5EF4-FFF2-40B4-BE49-F238E27FC236}">
                <a16:creationId xmlns:a16="http://schemas.microsoft.com/office/drawing/2014/main" id="{8FC5F011-F289-48C8-8B4C-FC7632415495}"/>
              </a:ext>
            </a:extLst>
          </p:cNvPr>
          <p:cNvSpPr txBox="1"/>
          <p:nvPr/>
        </p:nvSpPr>
        <p:spPr>
          <a:xfrm>
            <a:off x="211915" y="56974"/>
            <a:ext cx="10240931" cy="3047501"/>
          </a:xfrm>
          <a:prstGeom prst="rect">
            <a:avLst/>
          </a:prstGeom>
          <a:noFill/>
        </p:spPr>
        <p:txBody>
          <a:bodyPr wrap="square">
            <a:spAutoFit/>
          </a:bodyPr>
          <a:lstStyle/>
          <a:p>
            <a:pPr>
              <a:lnSpc>
                <a:spcPct val="115000"/>
              </a:lnSpc>
              <a:spcAft>
                <a:spcPts val="1000"/>
              </a:spcAft>
            </a:pPr>
            <a:r>
              <a:rPr lang="en-IE" sz="3200" b="1" dirty="0">
                <a:effectLst/>
                <a:latin typeface="Calibri" panose="020F0502020204030204" pitchFamily="34" charset="0"/>
                <a:ea typeface="Calibri" panose="020F0502020204030204" pitchFamily="34" charset="0"/>
                <a:cs typeface="Times New Roman" panose="02020603050405020304" pitchFamily="18" charset="0"/>
              </a:rPr>
              <a:t>Social media resources 2</a:t>
            </a:r>
            <a:r>
              <a:rPr lang="en-IE" sz="3200" b="1" dirty="0">
                <a:solidFill>
                  <a:srgbClr val="19B0E5"/>
                </a:solidFill>
                <a:effectLst/>
                <a:latin typeface="Calibri" panose="020F0502020204030204" pitchFamily="34" charset="0"/>
                <a:ea typeface="Calibri" panose="020F0502020204030204" pitchFamily="34" charset="0"/>
                <a:cs typeface="Times New Roman" panose="02020603050405020304" pitchFamily="18" charset="0"/>
              </a:rPr>
              <a:t>:</a:t>
            </a:r>
            <a:endParaRPr lang="en-I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E" sz="1400" b="1" dirty="0">
                <a:latin typeface="Calibri" panose="020F0502020204030204" pitchFamily="34" charset="0"/>
                <a:ea typeface="Calibri" panose="020F0502020204030204" pitchFamily="34" charset="0"/>
                <a:cs typeface="Times New Roman" panose="02020603050405020304" pitchFamily="18" charset="0"/>
              </a:rPr>
              <a:t>Facebook or Instagram images (1:1 ratio): </a:t>
            </a:r>
            <a:r>
              <a:rPr lang="en-IE" sz="1400" b="1" dirty="0">
                <a:latin typeface="Calibri" panose="020F0502020204030204" pitchFamily="34" charset="0"/>
                <a:ea typeface="Calibri" panose="020F0502020204030204" pitchFamily="34" charset="0"/>
                <a:cs typeface="Times New Roman" panose="02020603050405020304" pitchFamily="18" charset="0"/>
                <a:hlinkClick r:id="rId3"/>
              </a:rPr>
              <a:t>https://drive.google.com/drive/folders/1etr7HDRIehT3yDkb44cF55z7KtbAYYy4?usp=sharing</a:t>
            </a:r>
            <a:endParaRPr lang="en-I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IE" sz="2000" dirty="0">
              <a:solidFill>
                <a:srgbClr val="19B0E5"/>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IE" sz="4800" dirty="0">
              <a:solidFill>
                <a:srgbClr val="19B0E5"/>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13" y="6059488"/>
            <a:ext cx="104616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120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FC5F011-F289-48C8-8B4C-FC7632415495}"/>
              </a:ext>
            </a:extLst>
          </p:cNvPr>
          <p:cNvSpPr txBox="1"/>
          <p:nvPr/>
        </p:nvSpPr>
        <p:spPr>
          <a:xfrm>
            <a:off x="205939" y="148624"/>
            <a:ext cx="10378389" cy="3742050"/>
          </a:xfrm>
          <a:prstGeom prst="rect">
            <a:avLst/>
          </a:prstGeom>
          <a:noFill/>
        </p:spPr>
        <p:txBody>
          <a:bodyPr wrap="square">
            <a:spAutoFit/>
          </a:bodyPr>
          <a:lstStyle/>
          <a:p>
            <a:pPr lvl="0">
              <a:lnSpc>
                <a:spcPct val="115000"/>
              </a:lnSpc>
              <a:spcAft>
                <a:spcPts val="1000"/>
              </a:spcAft>
            </a:pPr>
            <a:r>
              <a:rPr lang="en-IE" sz="3200" b="1" dirty="0">
                <a:effectLst/>
                <a:latin typeface="Calibri" panose="020F0502020204030204" pitchFamily="34" charset="0"/>
                <a:ea typeface="Calibri" panose="020F0502020204030204" pitchFamily="34" charset="0"/>
                <a:cs typeface="Times New Roman" panose="02020603050405020304" pitchFamily="18" charset="0"/>
              </a:rPr>
              <a:t>Social media resources 3</a:t>
            </a:r>
            <a:r>
              <a:rPr lang="en-IE" sz="3200" b="1" dirty="0">
                <a:solidFill>
                  <a:srgbClr val="19B0E5"/>
                </a:solidFill>
                <a:effectLst/>
                <a:latin typeface="Calibri" panose="020F0502020204030204" pitchFamily="34" charset="0"/>
                <a:ea typeface="Calibri" panose="020F0502020204030204" pitchFamily="34" charset="0"/>
                <a:cs typeface="Times New Roman" panose="02020603050405020304" pitchFamily="18" charset="0"/>
              </a:rPr>
              <a:t>:</a:t>
            </a:r>
            <a:endParaRPr lang="en-IE"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IE" sz="3200" b="1" dirty="0">
              <a:solidFill>
                <a:srgbClr val="19B0E5"/>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E" sz="1400" b="1" dirty="0">
                <a:latin typeface="Calibri" panose="020F0502020204030204" pitchFamily="34" charset="0"/>
                <a:ea typeface="Calibri" panose="020F0502020204030204" pitchFamily="34" charset="0"/>
                <a:cs typeface="Times New Roman" panose="02020603050405020304" pitchFamily="18" charset="0"/>
              </a:rPr>
              <a:t>Twitter images (16:9 ratio):</a:t>
            </a:r>
            <a:r>
              <a:rPr lang="en-IE" sz="1400" b="1" dirty="0">
                <a:latin typeface="Calibri" panose="020F0502020204030204" pitchFamily="34" charset="0"/>
                <a:ea typeface="Calibri" panose="020F0502020204030204" pitchFamily="34" charset="0"/>
                <a:cs typeface="Times New Roman" panose="02020603050405020304" pitchFamily="18" charset="0"/>
                <a:hlinkClick r:id="rId2"/>
              </a:rPr>
              <a:t> https://drive.google.com/drive/folders/1etr7HDRIehT3yDkb44cF55z7KtbAYYy4?usp=sharing</a:t>
            </a:r>
            <a:endParaRPr lang="en-IE"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IE" sz="2000" dirty="0">
              <a:solidFill>
                <a:srgbClr val="19B0E5"/>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IE" sz="4800" dirty="0">
              <a:solidFill>
                <a:srgbClr val="19B0E5"/>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D921427-2C64-4071-91C5-9821B9395C62}"/>
              </a:ext>
            </a:extLst>
          </p:cNvPr>
          <p:cNvPicPr>
            <a:picLocks noChangeAspect="1"/>
          </p:cNvPicPr>
          <p:nvPr/>
        </p:nvPicPr>
        <p:blipFill>
          <a:blip r:embed="rId3"/>
          <a:stretch>
            <a:fillRect/>
          </a:stretch>
        </p:blipFill>
        <p:spPr>
          <a:xfrm>
            <a:off x="0" y="1167819"/>
            <a:ext cx="12192000" cy="4815992"/>
          </a:xfrm>
          <a:prstGeom prst="rect">
            <a:avLst/>
          </a:prstGeom>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63" y="5986463"/>
            <a:ext cx="104616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90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9E65277-5479-4473-B7FB-851FE718AD7F}"/>
              </a:ext>
            </a:extLst>
          </p:cNvPr>
          <p:cNvSpPr txBox="1"/>
          <p:nvPr/>
        </p:nvSpPr>
        <p:spPr>
          <a:xfrm>
            <a:off x="205940" y="148624"/>
            <a:ext cx="9494320" cy="5490990"/>
          </a:xfrm>
          <a:prstGeom prst="rect">
            <a:avLst/>
          </a:prstGeom>
          <a:noFill/>
        </p:spPr>
        <p:txBody>
          <a:bodyPr wrap="square">
            <a:spAutoFit/>
          </a:bodyPr>
          <a:lstStyle/>
          <a:p>
            <a:pPr>
              <a:lnSpc>
                <a:spcPct val="115000"/>
              </a:lnSpc>
              <a:spcAft>
                <a:spcPts val="1000"/>
              </a:spcAft>
            </a:pPr>
            <a:r>
              <a:rPr lang="en-IE" sz="3200" b="1" dirty="0">
                <a:effectLst/>
                <a:latin typeface="Calibri" panose="020F0502020204030204" pitchFamily="34" charset="0"/>
                <a:ea typeface="Calibri" panose="020F0502020204030204" pitchFamily="34" charset="0"/>
                <a:cs typeface="Times New Roman" panose="02020603050405020304" pitchFamily="18" charset="0"/>
              </a:rPr>
              <a:t>About SH:24</a:t>
            </a:r>
            <a:r>
              <a:rPr lang="en-IE" sz="3200" b="1" dirty="0">
                <a:solidFill>
                  <a:srgbClr val="19B0E5"/>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endParaRPr lang="en-IE" sz="1400" b="1" dirty="0">
              <a:solidFill>
                <a:srgbClr val="19B0E5"/>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E" sz="2000" dirty="0">
                <a:latin typeface="Calibri" panose="020F0502020204030204" pitchFamily="34" charset="0"/>
                <a:ea typeface="Calibri" panose="020F0502020204030204" pitchFamily="34" charset="0"/>
                <a:cs typeface="Times New Roman" panose="02020603050405020304" pitchFamily="18" charset="0"/>
              </a:rPr>
              <a:t>SH:24 are a Community Interest Company based in the UK. They are a clinically led organisation who brings together medical consultants, nurses, public health experts, designers and developers to create award-winning online sexual health and reproductive services. </a:t>
            </a:r>
          </a:p>
          <a:p>
            <a:pPr>
              <a:lnSpc>
                <a:spcPct val="115000"/>
              </a:lnSpc>
              <a:spcAft>
                <a:spcPts val="1000"/>
              </a:spcAft>
            </a:pPr>
            <a:r>
              <a:rPr lang="en-IE" sz="2000" dirty="0">
                <a:latin typeface="Calibri" panose="020F0502020204030204" pitchFamily="34" charset="0"/>
                <a:ea typeface="Calibri" panose="020F0502020204030204" pitchFamily="34" charset="0"/>
                <a:cs typeface="Times New Roman" panose="02020603050405020304" pitchFamily="18" charset="0"/>
              </a:rPr>
              <a:t>SH:24 is registered with the Quality Care Commission in the UK, and the Regulation and Quality Improvement Authority in Northern Ireland. They work in partnership with the UK’s National Health Service in over 35 areas, and also run similar projects in Germany, Romania and Kenya.</a:t>
            </a:r>
          </a:p>
          <a:p>
            <a:pPr>
              <a:lnSpc>
                <a:spcPct val="115000"/>
              </a:lnSpc>
              <a:spcAft>
                <a:spcPts val="1000"/>
              </a:spcAft>
            </a:pPr>
            <a:r>
              <a:rPr lang="en-IE" sz="2000" dirty="0">
                <a:latin typeface="Calibri" panose="020F0502020204030204" pitchFamily="34" charset="0"/>
                <a:ea typeface="Calibri" panose="020F0502020204030204" pitchFamily="34" charset="0"/>
                <a:cs typeface="Times New Roman" panose="02020603050405020304" pitchFamily="18" charset="0"/>
              </a:rPr>
              <a:t>SH:24 currently support over 450,000 people each year to test for STIs, and have an overall customer rating of 4.9 out of 5.</a:t>
            </a:r>
          </a:p>
          <a:p>
            <a:pPr>
              <a:lnSpc>
                <a:spcPct val="115000"/>
              </a:lnSpc>
              <a:spcAft>
                <a:spcPts val="1000"/>
              </a:spcAft>
            </a:pPr>
            <a:r>
              <a:rPr lang="en-IE" sz="2000" dirty="0">
                <a:latin typeface="Calibri" panose="020F0502020204030204" pitchFamily="34" charset="0"/>
                <a:ea typeface="Calibri" panose="020F0502020204030204" pitchFamily="34" charset="0"/>
                <a:cs typeface="Times New Roman" panose="02020603050405020304" pitchFamily="18" charset="0"/>
              </a:rPr>
              <a:t>You can find out more about SH:24 here: </a:t>
            </a:r>
            <a:r>
              <a:rPr lang="en-IE" sz="2000" dirty="0">
                <a:latin typeface="Calibri" panose="020F0502020204030204" pitchFamily="34" charset="0"/>
                <a:ea typeface="Calibri" panose="020F0502020204030204" pitchFamily="34" charset="0"/>
                <a:cs typeface="Times New Roman" panose="02020603050405020304" pitchFamily="18" charset="0"/>
                <a:hlinkClick r:id="rId2"/>
              </a:rPr>
              <a:t>https://sh24.org.uk/about-sh24</a:t>
            </a:r>
            <a:r>
              <a:rPr lang="en-IE" sz="20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descr="A stop sign&#10;&#10;Description automatically generated">
            <a:extLst>
              <a:ext uri="{FF2B5EF4-FFF2-40B4-BE49-F238E27FC236}">
                <a16:creationId xmlns:a16="http://schemas.microsoft.com/office/drawing/2014/main" id="{9C86D5B9-A0C5-4106-A8C8-ED4EC8779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8610" y="2004870"/>
            <a:ext cx="2457450" cy="2438400"/>
          </a:xfrm>
          <a:prstGeom prst="rect">
            <a:avLst/>
          </a:prstGeom>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38" y="5959476"/>
            <a:ext cx="104616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379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9E65277-5479-4473-B7FB-851FE718AD7F}"/>
              </a:ext>
            </a:extLst>
          </p:cNvPr>
          <p:cNvSpPr txBox="1"/>
          <p:nvPr/>
        </p:nvSpPr>
        <p:spPr>
          <a:xfrm>
            <a:off x="205940" y="140094"/>
            <a:ext cx="8572300" cy="5055743"/>
          </a:xfrm>
          <a:prstGeom prst="rect">
            <a:avLst/>
          </a:prstGeom>
          <a:noFill/>
        </p:spPr>
        <p:txBody>
          <a:bodyPr wrap="square">
            <a:spAutoFit/>
          </a:bodyPr>
          <a:lstStyle/>
          <a:p>
            <a:pPr>
              <a:lnSpc>
                <a:spcPct val="115000"/>
              </a:lnSpc>
              <a:spcAft>
                <a:spcPts val="1000"/>
              </a:spcAft>
            </a:pPr>
            <a:r>
              <a:rPr lang="en-IE" sz="3200" b="1" dirty="0">
                <a:effectLst/>
                <a:latin typeface="Calibri" panose="020F0502020204030204" pitchFamily="34" charset="0"/>
                <a:ea typeface="Calibri" panose="020F0502020204030204" pitchFamily="34" charset="0"/>
                <a:cs typeface="Times New Roman" panose="02020603050405020304" pitchFamily="18" charset="0"/>
              </a:rPr>
              <a:t>Contact details</a:t>
            </a:r>
            <a:r>
              <a:rPr lang="en-IE" sz="3200" b="1" dirty="0">
                <a:solidFill>
                  <a:srgbClr val="19B0E5"/>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E" dirty="0">
                <a:latin typeface="Calibri" panose="020F0502020204030204" pitchFamily="34" charset="0"/>
                <a:ea typeface="Calibri" panose="020F0502020204030204" pitchFamily="34" charset="0"/>
                <a:cs typeface="Times New Roman" panose="02020603050405020304" pitchFamily="18" charset="0"/>
              </a:rPr>
              <a:t>For information or any queries about </a:t>
            </a:r>
            <a:r>
              <a:rPr lang="en-IE">
                <a:latin typeface="Calibri" panose="020F0502020204030204" pitchFamily="34" charset="0"/>
                <a:ea typeface="Calibri" panose="020F0502020204030204" pitchFamily="34" charset="0"/>
                <a:cs typeface="Times New Roman" panose="02020603050405020304" pitchFamily="18" charset="0"/>
              </a:rPr>
              <a:t>the service, </a:t>
            </a:r>
            <a:r>
              <a:rPr lang="en-IE" dirty="0">
                <a:latin typeface="Calibri" panose="020F0502020204030204" pitchFamily="34" charset="0"/>
                <a:ea typeface="Calibri" panose="020F0502020204030204" pitchFamily="34" charset="0"/>
                <a:cs typeface="Times New Roman" panose="02020603050405020304" pitchFamily="18" charset="0"/>
              </a:rPr>
              <a:t>please contact:</a:t>
            </a:r>
          </a:p>
          <a:p>
            <a:pPr>
              <a:lnSpc>
                <a:spcPct val="115000"/>
              </a:lnSpc>
              <a:spcAft>
                <a:spcPts val="1000"/>
              </a:spcAft>
            </a:pPr>
            <a:endParaRPr lang="en-IE"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E" b="1" dirty="0">
                <a:latin typeface="Calibri" panose="020F0502020204030204" pitchFamily="34" charset="0"/>
                <a:ea typeface="Calibri" panose="020F0502020204030204" pitchFamily="34" charset="0"/>
                <a:cs typeface="Times New Roman" panose="02020603050405020304" pitchFamily="18" charset="0"/>
              </a:rPr>
              <a:t>HSE </a:t>
            </a:r>
            <a:r>
              <a:rPr lang="en-GB" b="1" dirty="0">
                <a:latin typeface="Calibri" panose="020F0502020204030204" pitchFamily="34" charset="0"/>
                <a:ea typeface="Calibri" panose="020F0502020204030204" pitchFamily="34" charset="0"/>
                <a:cs typeface="Times New Roman" panose="02020603050405020304" pitchFamily="18" charset="0"/>
              </a:rPr>
              <a:t>Sexual Health &amp; Crisis Pregnancy Programme</a:t>
            </a:r>
            <a:endParaRPr lang="en-IE"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i="1" dirty="0">
                <a:latin typeface="Calibri" panose="020F0502020204030204" pitchFamily="34" charset="0"/>
                <a:ea typeface="Calibri" panose="020F0502020204030204" pitchFamily="34" charset="0"/>
                <a:cs typeface="Times New Roman" panose="02020603050405020304" pitchFamily="18" charset="0"/>
              </a:rPr>
              <a:t>Caroline Hurley</a:t>
            </a:r>
            <a:r>
              <a:rPr lang="en-GB" dirty="0">
                <a:latin typeface="Calibri" panose="020F0502020204030204" pitchFamily="34" charset="0"/>
                <a:ea typeface="Calibri" panose="020F0502020204030204" pitchFamily="34" charset="0"/>
                <a:cs typeface="Times New Roman" panose="02020603050405020304" pitchFamily="18" charset="0"/>
              </a:rPr>
              <a:t>, Project Manager</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hlinkClick r:id="rId2"/>
              </a:rPr>
              <a:t>caroline.hurley1@hse.ie</a:t>
            </a: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endParaRPr lang="en-IE"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E" b="1" dirty="0">
                <a:latin typeface="Calibri" panose="020F0502020204030204" pitchFamily="34" charset="0"/>
                <a:ea typeface="Calibri" panose="020F0502020204030204" pitchFamily="34" charset="0"/>
                <a:cs typeface="Times New Roman" panose="02020603050405020304" pitchFamily="18" charset="0"/>
              </a:rPr>
              <a:t>SH:24</a:t>
            </a:r>
          </a:p>
          <a:p>
            <a:pPr>
              <a:lnSpc>
                <a:spcPct val="115000"/>
              </a:lnSpc>
              <a:spcAft>
                <a:spcPts val="1000"/>
              </a:spcAft>
            </a:pPr>
            <a:r>
              <a:rPr lang="en-IE" i="1" dirty="0">
                <a:latin typeface="Calibri" panose="020F0502020204030204" pitchFamily="34" charset="0"/>
                <a:ea typeface="Calibri" panose="020F0502020204030204" pitchFamily="34" charset="0"/>
                <a:cs typeface="Times New Roman" panose="02020603050405020304" pitchFamily="18" charset="0"/>
              </a:rPr>
              <a:t>Justin Harbottle</a:t>
            </a:r>
            <a:r>
              <a:rPr lang="en-IE" dirty="0">
                <a:latin typeface="Calibri" panose="020F0502020204030204" pitchFamily="34" charset="0"/>
                <a:ea typeface="Calibri" panose="020F0502020204030204" pitchFamily="34" charset="0"/>
                <a:cs typeface="Times New Roman" panose="02020603050405020304" pitchFamily="18" charset="0"/>
              </a:rPr>
              <a:t>, Project Lead</a:t>
            </a:r>
          </a:p>
          <a:p>
            <a:pPr>
              <a:lnSpc>
                <a:spcPct val="115000"/>
              </a:lnSpc>
              <a:spcAft>
                <a:spcPts val="1000"/>
              </a:spcAft>
            </a:pPr>
            <a:r>
              <a:rPr lang="en-IE" dirty="0">
                <a:latin typeface="Calibri" panose="020F0502020204030204" pitchFamily="34" charset="0"/>
                <a:ea typeface="Calibri" panose="020F0502020204030204" pitchFamily="34" charset="0"/>
                <a:cs typeface="Times New Roman" panose="02020603050405020304" pitchFamily="18" charset="0"/>
                <a:hlinkClick r:id="rId2"/>
              </a:rPr>
              <a:t>justin@sh24.org.uk</a:t>
            </a:r>
            <a:r>
              <a:rPr lang="en-IE" dirty="0">
                <a:latin typeface="Calibri" panose="020F0502020204030204" pitchFamily="34" charset="0"/>
                <a:ea typeface="Calibri" panose="020F0502020204030204" pitchFamily="34" charset="0"/>
                <a:cs typeface="Times New Roman" panose="02020603050405020304" pitchFamily="18" charset="0"/>
              </a:rPr>
              <a:t> </a:t>
            </a:r>
            <a:endParaRPr lang="en-IE" sz="4800" dirty="0">
              <a:solidFill>
                <a:srgbClr val="19B0E5"/>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8" y="5959476"/>
            <a:ext cx="104616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37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747496-169F-4113-A346-EDDD28874523}"/>
              </a:ext>
            </a:extLst>
          </p:cNvPr>
          <p:cNvSpPr txBox="1"/>
          <p:nvPr/>
        </p:nvSpPr>
        <p:spPr>
          <a:xfrm>
            <a:off x="397074" y="764912"/>
            <a:ext cx="11079480" cy="923330"/>
          </a:xfrm>
          <a:prstGeom prst="rect">
            <a:avLst/>
          </a:prstGeom>
          <a:noFill/>
        </p:spPr>
        <p:txBody>
          <a:bodyPr wrap="square" rtlCol="0">
            <a:spAutoFit/>
          </a:bodyPr>
          <a:lstStyle/>
          <a:p>
            <a:r>
              <a:rPr lang="en-GB" dirty="0"/>
              <a:t>Online sexual health services can allow people to test for sexually transmitted infections (STIs) easily from home. Ordering a kit online, people can complete the samples, returning them by post, and have results quickly and discretely returned to them by text message or phone call.</a:t>
            </a:r>
          </a:p>
        </p:txBody>
      </p:sp>
      <p:sp>
        <p:nvSpPr>
          <p:cNvPr id="3" name="TextBox 2">
            <a:extLst>
              <a:ext uri="{FF2B5EF4-FFF2-40B4-BE49-F238E27FC236}">
                <a16:creationId xmlns:a16="http://schemas.microsoft.com/office/drawing/2014/main" id="{EA0DFCD4-B339-4138-A2E5-B55E5704B746}"/>
              </a:ext>
            </a:extLst>
          </p:cNvPr>
          <p:cNvSpPr txBox="1"/>
          <p:nvPr/>
        </p:nvSpPr>
        <p:spPr>
          <a:xfrm>
            <a:off x="397074" y="1808940"/>
            <a:ext cx="4312086" cy="4401205"/>
          </a:xfrm>
          <a:prstGeom prst="rect">
            <a:avLst/>
          </a:prstGeom>
          <a:noFill/>
        </p:spPr>
        <p:txBody>
          <a:bodyPr wrap="square" rtlCol="0">
            <a:spAutoFit/>
          </a:bodyPr>
          <a:lstStyle/>
          <a:p>
            <a:r>
              <a:rPr lang="en-GB" sz="2000" dirty="0"/>
              <a:t>Online services can help lower some of the barriers which people may face accessing sexual health services, including:</a:t>
            </a:r>
          </a:p>
          <a:p>
            <a:endParaRPr lang="en-GB" sz="2000" dirty="0"/>
          </a:p>
          <a:p>
            <a:pPr marL="285750" indent="-285750">
              <a:buFont typeface="Arial" panose="020B0604020202020204" pitchFamily="34" charset="0"/>
              <a:buChar char="•"/>
            </a:pPr>
            <a:r>
              <a:rPr lang="en-GB" sz="2000" dirty="0"/>
              <a:t>Travelling to a clinic</a:t>
            </a:r>
          </a:p>
          <a:p>
            <a:pPr marL="285750" indent="-285750">
              <a:buFont typeface="Arial" panose="020B0604020202020204" pitchFamily="34" charset="0"/>
              <a:buChar char="•"/>
            </a:pPr>
            <a:r>
              <a:rPr lang="en-GB" sz="2000" dirty="0"/>
              <a:t>Taking time off work to attend an appointment</a:t>
            </a:r>
          </a:p>
          <a:p>
            <a:pPr marL="285750" indent="-285750">
              <a:buFont typeface="Arial" panose="020B0604020202020204" pitchFamily="34" charset="0"/>
              <a:buChar char="•"/>
            </a:pPr>
            <a:r>
              <a:rPr lang="en-GB" sz="2000" dirty="0"/>
              <a:t>Concerns about discretion (such as bumping into people in a waiting room)</a:t>
            </a:r>
          </a:p>
          <a:p>
            <a:pPr marL="285750" indent="-285750">
              <a:buFont typeface="Arial" panose="020B0604020202020204" pitchFamily="34" charset="0"/>
              <a:buChar char="•"/>
            </a:pPr>
            <a:r>
              <a:rPr lang="en-GB" sz="2000" dirty="0"/>
              <a:t>Anxiety waiting for results (online services can return results within </a:t>
            </a:r>
            <a:br>
              <a:rPr lang="en-GB" sz="2000" dirty="0"/>
            </a:br>
            <a:r>
              <a:rPr lang="en-GB" sz="2000" dirty="0"/>
              <a:t>3 days)</a:t>
            </a:r>
          </a:p>
        </p:txBody>
      </p:sp>
      <p:sp>
        <p:nvSpPr>
          <p:cNvPr id="19" name="TextBox 18">
            <a:extLst>
              <a:ext uri="{FF2B5EF4-FFF2-40B4-BE49-F238E27FC236}">
                <a16:creationId xmlns:a16="http://schemas.microsoft.com/office/drawing/2014/main" id="{FDC43372-C572-4744-A0C1-A9DB151493B2}"/>
              </a:ext>
            </a:extLst>
          </p:cNvPr>
          <p:cNvSpPr txBox="1"/>
          <p:nvPr/>
        </p:nvSpPr>
        <p:spPr>
          <a:xfrm>
            <a:off x="167640" y="129969"/>
            <a:ext cx="4596515" cy="523220"/>
          </a:xfrm>
          <a:prstGeom prst="rect">
            <a:avLst/>
          </a:prstGeom>
          <a:noFill/>
        </p:spPr>
        <p:txBody>
          <a:bodyPr wrap="none" rtlCol="0">
            <a:spAutoFit/>
          </a:bodyPr>
          <a:lstStyle/>
          <a:p>
            <a:r>
              <a:rPr lang="en-GB" sz="2800" b="1" dirty="0"/>
              <a:t>Online sexual health services</a:t>
            </a:r>
            <a:r>
              <a:rPr lang="en-GB" sz="2800" b="1" dirty="0">
                <a:solidFill>
                  <a:srgbClr val="19B0E5"/>
                </a:solidFill>
              </a:rPr>
              <a:t>:</a:t>
            </a:r>
          </a:p>
        </p:txBody>
      </p:sp>
      <p:pic>
        <p:nvPicPr>
          <p:cNvPr id="5" name="Picture 4">
            <a:extLst>
              <a:ext uri="{FF2B5EF4-FFF2-40B4-BE49-F238E27FC236}">
                <a16:creationId xmlns:a16="http://schemas.microsoft.com/office/drawing/2014/main" id="{95D78BA7-3766-4E59-81DF-A0AC0049517E}"/>
              </a:ext>
            </a:extLst>
          </p:cNvPr>
          <p:cNvPicPr>
            <a:picLocks noChangeAspect="1"/>
          </p:cNvPicPr>
          <p:nvPr/>
        </p:nvPicPr>
        <p:blipFill>
          <a:blip r:embed="rId2"/>
          <a:stretch>
            <a:fillRect/>
          </a:stretch>
        </p:blipFill>
        <p:spPr>
          <a:xfrm>
            <a:off x="5436036" y="2000845"/>
            <a:ext cx="6358890" cy="3904261"/>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5986463"/>
            <a:ext cx="104616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499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EF3E135-4838-41EC-9450-00C1A8F92140}"/>
              </a:ext>
            </a:extLst>
          </p:cNvPr>
          <p:cNvSpPr txBox="1"/>
          <p:nvPr/>
        </p:nvSpPr>
        <p:spPr>
          <a:xfrm>
            <a:off x="488514" y="1609433"/>
            <a:ext cx="4312086" cy="3754874"/>
          </a:xfrm>
          <a:prstGeom prst="rect">
            <a:avLst/>
          </a:prstGeom>
          <a:noFill/>
        </p:spPr>
        <p:txBody>
          <a:bodyPr wrap="square" rtlCol="0">
            <a:spAutoFit/>
          </a:bodyPr>
          <a:lstStyle/>
          <a:p>
            <a:r>
              <a:rPr lang="en-GB" sz="2000" dirty="0"/>
              <a:t>Online services can also help support physical sexual health services, which are under high demand. </a:t>
            </a:r>
          </a:p>
          <a:p>
            <a:endParaRPr lang="en-GB" sz="2000" dirty="0"/>
          </a:p>
          <a:p>
            <a:r>
              <a:rPr lang="en-GB" sz="2000" dirty="0"/>
              <a:t>Undertaking simple sexual health activity online (like an asymptomatic STI test), means that clinician time can be saved in clinic for supporting people with more complex needs (e.g. those with symptoms, multiple needs or at risk of poor sexual health).</a:t>
            </a:r>
          </a:p>
          <a:p>
            <a:endParaRPr lang="en-GB" dirty="0"/>
          </a:p>
        </p:txBody>
      </p:sp>
      <p:sp>
        <p:nvSpPr>
          <p:cNvPr id="17" name="TextBox 16">
            <a:extLst>
              <a:ext uri="{FF2B5EF4-FFF2-40B4-BE49-F238E27FC236}">
                <a16:creationId xmlns:a16="http://schemas.microsoft.com/office/drawing/2014/main" id="{9276154E-AE8D-4481-B04E-B52CBC8534D4}"/>
              </a:ext>
            </a:extLst>
          </p:cNvPr>
          <p:cNvSpPr txBox="1"/>
          <p:nvPr/>
        </p:nvSpPr>
        <p:spPr>
          <a:xfrm>
            <a:off x="167640" y="129969"/>
            <a:ext cx="4596515" cy="523220"/>
          </a:xfrm>
          <a:prstGeom prst="rect">
            <a:avLst/>
          </a:prstGeom>
          <a:noFill/>
        </p:spPr>
        <p:txBody>
          <a:bodyPr wrap="none" rtlCol="0">
            <a:spAutoFit/>
          </a:bodyPr>
          <a:lstStyle/>
          <a:p>
            <a:r>
              <a:rPr lang="en-GB" sz="2800" b="1" dirty="0"/>
              <a:t>Online sexual health services</a:t>
            </a:r>
            <a:r>
              <a:rPr lang="en-GB" sz="2800" b="1" dirty="0">
                <a:solidFill>
                  <a:srgbClr val="19B0E5"/>
                </a:solidFill>
              </a:rPr>
              <a:t>:</a:t>
            </a:r>
          </a:p>
        </p:txBody>
      </p:sp>
      <p:pic>
        <p:nvPicPr>
          <p:cNvPr id="3" name="Picture 2">
            <a:extLst>
              <a:ext uri="{FF2B5EF4-FFF2-40B4-BE49-F238E27FC236}">
                <a16:creationId xmlns:a16="http://schemas.microsoft.com/office/drawing/2014/main" id="{516799C7-265A-47B6-9552-938EFA07511F}"/>
              </a:ext>
            </a:extLst>
          </p:cNvPr>
          <p:cNvPicPr>
            <a:picLocks noChangeAspect="1"/>
          </p:cNvPicPr>
          <p:nvPr/>
        </p:nvPicPr>
        <p:blipFill>
          <a:blip r:embed="rId2"/>
          <a:stretch>
            <a:fillRect/>
          </a:stretch>
        </p:blipFill>
        <p:spPr>
          <a:xfrm>
            <a:off x="4984593" y="563106"/>
            <a:ext cx="7222557" cy="5026959"/>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38" y="5830888"/>
            <a:ext cx="104616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200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1857497-5492-4386-92AA-E498F370A28B}"/>
              </a:ext>
            </a:extLst>
          </p:cNvPr>
          <p:cNvSpPr txBox="1"/>
          <p:nvPr/>
        </p:nvSpPr>
        <p:spPr>
          <a:xfrm>
            <a:off x="534509" y="757540"/>
            <a:ext cx="8687562" cy="4924425"/>
          </a:xfrm>
          <a:prstGeom prst="rect">
            <a:avLst/>
          </a:prstGeom>
          <a:noFill/>
        </p:spPr>
        <p:txBody>
          <a:bodyPr wrap="square">
            <a:spAutoFit/>
          </a:bodyPr>
          <a:lstStyle/>
          <a:p>
            <a:r>
              <a:rPr lang="en-GB" sz="2000" dirty="0"/>
              <a:t>In early 2021, the </a:t>
            </a:r>
            <a:r>
              <a:rPr lang="en-GB" sz="2000" b="1" dirty="0"/>
              <a:t>HSE</a:t>
            </a:r>
            <a:r>
              <a:rPr lang="en-GB" sz="2000" dirty="0"/>
              <a:t> Sexual Health &amp; Crisis Pregnancy Programme (</a:t>
            </a:r>
            <a:r>
              <a:rPr lang="en-GB" sz="2000" b="1" dirty="0"/>
              <a:t>SHCPP</a:t>
            </a:r>
            <a:r>
              <a:rPr lang="en-GB" sz="2000" dirty="0"/>
              <a:t>) piloting a home STI testing service for Ireland in partnership with online STI testing provider </a:t>
            </a:r>
            <a:r>
              <a:rPr lang="en-GB" sz="2000" b="1" dirty="0"/>
              <a:t>SH:24</a:t>
            </a:r>
            <a:r>
              <a:rPr lang="en-GB" sz="2000" dirty="0"/>
              <a:t>.</a:t>
            </a:r>
          </a:p>
          <a:p>
            <a:endParaRPr lang="en-GB" sz="2000" dirty="0"/>
          </a:p>
          <a:p>
            <a:r>
              <a:rPr lang="en-GB" sz="2000" dirty="0"/>
              <a:t>The aim of the pilot project was to assess the feasibility, acceptability and impact of an online STI service that is integrated with public STI clinics in Ireland. </a:t>
            </a:r>
          </a:p>
          <a:p>
            <a:endParaRPr lang="en-GB" sz="2000" dirty="0"/>
          </a:p>
          <a:p>
            <a:r>
              <a:rPr lang="en-GB" sz="2000" dirty="0"/>
              <a:t>The objectives of the pilot project were to:</a:t>
            </a:r>
          </a:p>
          <a:p>
            <a:pPr marL="285750" indent="-285750">
              <a:buFont typeface="Arial" panose="020B0604020202020204" pitchFamily="34" charset="0"/>
              <a:buChar char="•"/>
            </a:pPr>
            <a:r>
              <a:rPr lang="en-GB" sz="1900" dirty="0"/>
              <a:t>shift those with less complex sexual health needs out of clinics to an online service thus reducing waiting times and more appropriately using available public STI clinic staff resources</a:t>
            </a:r>
          </a:p>
          <a:p>
            <a:pPr marL="285750" indent="-285750">
              <a:buFont typeface="Arial" panose="020B0604020202020204" pitchFamily="34" charset="0"/>
              <a:buChar char="•"/>
            </a:pPr>
            <a:r>
              <a:rPr lang="en-GB" sz="1900" dirty="0"/>
              <a:t>improve service user access to STI testing and treatment in the pilot project areas </a:t>
            </a:r>
          </a:p>
          <a:p>
            <a:pPr marL="285750" indent="-285750">
              <a:buFont typeface="Arial" panose="020B0604020202020204" pitchFamily="34" charset="0"/>
              <a:buChar char="•"/>
            </a:pPr>
            <a:r>
              <a:rPr lang="en-GB" sz="1900" dirty="0"/>
              <a:t>promote self-management of service users through online access to comprehensive sexual health information, signposting to services and remote clinical support. </a:t>
            </a:r>
          </a:p>
          <a:p>
            <a:endParaRPr lang="en-GB" sz="2000" dirty="0"/>
          </a:p>
          <a:p>
            <a:r>
              <a:rPr lang="en-GB" sz="2000" dirty="0"/>
              <a:t>The evaluation of the pilot is currently being completed.</a:t>
            </a:r>
          </a:p>
        </p:txBody>
      </p:sp>
      <p:sp>
        <p:nvSpPr>
          <p:cNvPr id="17" name="TextBox 16">
            <a:extLst>
              <a:ext uri="{FF2B5EF4-FFF2-40B4-BE49-F238E27FC236}">
                <a16:creationId xmlns:a16="http://schemas.microsoft.com/office/drawing/2014/main" id="{178A670F-1463-45CE-8583-FCD99254C0D9}"/>
              </a:ext>
            </a:extLst>
          </p:cNvPr>
          <p:cNvSpPr txBox="1"/>
          <p:nvPr/>
        </p:nvSpPr>
        <p:spPr>
          <a:xfrm>
            <a:off x="167640" y="129969"/>
            <a:ext cx="5111592" cy="523220"/>
          </a:xfrm>
          <a:prstGeom prst="rect">
            <a:avLst/>
          </a:prstGeom>
          <a:noFill/>
        </p:spPr>
        <p:txBody>
          <a:bodyPr wrap="none" rtlCol="0">
            <a:spAutoFit/>
          </a:bodyPr>
          <a:lstStyle/>
          <a:p>
            <a:r>
              <a:rPr lang="en-GB" sz="2800" b="1" dirty="0"/>
              <a:t>About the home STI testing pilot</a:t>
            </a:r>
            <a:r>
              <a:rPr lang="en-GB" sz="2800" b="1" dirty="0">
                <a:solidFill>
                  <a:srgbClr val="19B0E5"/>
                </a:solidFill>
              </a:rPr>
              <a:t>:</a:t>
            </a:r>
          </a:p>
        </p:txBody>
      </p:sp>
      <p:pic>
        <p:nvPicPr>
          <p:cNvPr id="5" name="Picture 4">
            <a:extLst>
              <a:ext uri="{FF2B5EF4-FFF2-40B4-BE49-F238E27FC236}">
                <a16:creationId xmlns:a16="http://schemas.microsoft.com/office/drawing/2014/main" id="{B8EB0DEB-9139-4565-A53F-D8DC04283EE7}"/>
              </a:ext>
            </a:extLst>
          </p:cNvPr>
          <p:cNvPicPr>
            <a:picLocks noChangeAspect="1"/>
          </p:cNvPicPr>
          <p:nvPr/>
        </p:nvPicPr>
        <p:blipFill>
          <a:blip r:embed="rId2"/>
          <a:stretch>
            <a:fillRect/>
          </a:stretch>
        </p:blipFill>
        <p:spPr>
          <a:xfrm>
            <a:off x="9128662" y="1996141"/>
            <a:ext cx="3063338" cy="3069828"/>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8" y="5986463"/>
            <a:ext cx="104616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644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B3859D-7DDF-4DAA-BB87-91B6C93F49CF}"/>
              </a:ext>
            </a:extLst>
          </p:cNvPr>
          <p:cNvSpPr txBox="1"/>
          <p:nvPr/>
        </p:nvSpPr>
        <p:spPr>
          <a:xfrm>
            <a:off x="220980" y="200255"/>
            <a:ext cx="6956071" cy="523220"/>
          </a:xfrm>
          <a:prstGeom prst="rect">
            <a:avLst/>
          </a:prstGeom>
          <a:noFill/>
        </p:spPr>
        <p:txBody>
          <a:bodyPr wrap="none" rtlCol="0">
            <a:spAutoFit/>
          </a:bodyPr>
          <a:lstStyle/>
          <a:p>
            <a:r>
              <a:rPr lang="en-GB" sz="2800" b="1" dirty="0"/>
              <a:t>Who can access the home STI testing service</a:t>
            </a:r>
            <a:r>
              <a:rPr lang="en-GB" sz="2800" b="1" dirty="0">
                <a:solidFill>
                  <a:srgbClr val="13E1EB"/>
                </a:solidFill>
              </a:rPr>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5986463"/>
            <a:ext cx="104616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12788" y="4467226"/>
            <a:ext cx="10515600" cy="1104899"/>
          </a:xfrm>
        </p:spPr>
        <p:txBody>
          <a:bodyPr>
            <a:normAutofit/>
          </a:bodyPr>
          <a:lstStyle/>
          <a:p>
            <a:pPr lvl="0">
              <a:lnSpc>
                <a:spcPct val="115000"/>
              </a:lnSpc>
              <a:spcBef>
                <a:spcPts val="0"/>
              </a:spcBef>
              <a:spcAft>
                <a:spcPts val="1000"/>
              </a:spcAft>
            </a:pPr>
            <a:r>
              <a:rPr lang="en-IE"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This means that anyone from the age of 17 with an address in these counties, can order a free STI test to their home.</a:t>
            </a:r>
            <a:endParaRPr lang="en-IE" sz="2400" dirty="0"/>
          </a:p>
        </p:txBody>
      </p:sp>
      <p:sp>
        <p:nvSpPr>
          <p:cNvPr id="4" name="Text Placeholder 3"/>
          <p:cNvSpPr>
            <a:spLocks noGrp="1"/>
          </p:cNvSpPr>
          <p:nvPr>
            <p:ph type="body" idx="1"/>
          </p:nvPr>
        </p:nvSpPr>
        <p:spPr>
          <a:xfrm>
            <a:off x="839788" y="1066799"/>
            <a:ext cx="10514012" cy="942975"/>
          </a:xfrm>
        </p:spPr>
        <p:txBody>
          <a:bodyPr>
            <a:normAutofit/>
          </a:bodyPr>
          <a:lstStyle/>
          <a:p>
            <a:pPr lvl="0">
              <a:lnSpc>
                <a:spcPct val="115000"/>
              </a:lnSpc>
              <a:spcBef>
                <a:spcPts val="0"/>
              </a:spcBef>
              <a:spcAft>
                <a:spcPts val="600"/>
              </a:spcAft>
            </a:pPr>
            <a:r>
              <a:rPr lang="en-IE" b="0" dirty="0">
                <a:solidFill>
                  <a:prstClr val="black"/>
                </a:solidFill>
                <a:ea typeface="Calibri"/>
                <a:cs typeface="Times New Roman"/>
              </a:rPr>
              <a:t>From Tuesday 1</a:t>
            </a:r>
            <a:r>
              <a:rPr lang="en-IE" b="0" baseline="30000" dirty="0">
                <a:solidFill>
                  <a:prstClr val="black"/>
                </a:solidFill>
                <a:ea typeface="Calibri"/>
                <a:cs typeface="Times New Roman"/>
              </a:rPr>
              <a:t>st</a:t>
            </a:r>
            <a:r>
              <a:rPr lang="en-IE" b="0" dirty="0">
                <a:solidFill>
                  <a:prstClr val="black"/>
                </a:solidFill>
                <a:ea typeface="Calibri"/>
                <a:cs typeface="Times New Roman"/>
              </a:rPr>
              <a:t> February 2022, home testing is available free of charge to individuals in the following counties:</a:t>
            </a:r>
            <a:endParaRPr lang="en-IE" b="0" dirty="0">
              <a:solidFill>
                <a:srgbClr val="FF0000"/>
              </a:solidFill>
              <a:ea typeface="Calibri"/>
              <a:cs typeface="Times New Roman"/>
            </a:endParaRPr>
          </a:p>
        </p:txBody>
      </p:sp>
      <p:sp>
        <p:nvSpPr>
          <p:cNvPr id="5" name="Content Placeholder 4"/>
          <p:cNvSpPr>
            <a:spLocks noGrp="1"/>
          </p:cNvSpPr>
          <p:nvPr>
            <p:ph sz="half" idx="2"/>
          </p:nvPr>
        </p:nvSpPr>
        <p:spPr>
          <a:xfrm>
            <a:off x="1552576" y="2162176"/>
            <a:ext cx="2146440" cy="2295524"/>
          </a:xfrm>
        </p:spPr>
        <p:txBody>
          <a:bodyPr>
            <a:normAutofit fontScale="85000" lnSpcReduction="20000"/>
          </a:bodyPr>
          <a:lstStyle/>
          <a:p>
            <a:pPr marL="342900" lvl="0" indent="-342900">
              <a:lnSpc>
                <a:spcPct val="100000"/>
              </a:lnSpc>
              <a:spcBef>
                <a:spcPts val="0"/>
              </a:spcBef>
              <a:spcAft>
                <a:spcPts val="600"/>
              </a:spcAft>
              <a:buFont typeface="Symbol"/>
              <a:buChar char=""/>
            </a:pPr>
            <a:r>
              <a:rPr lang="en-IE" sz="2400" dirty="0">
                <a:solidFill>
                  <a:prstClr val="black"/>
                </a:solidFill>
                <a:ea typeface="Arial"/>
                <a:cs typeface="Calibri"/>
              </a:rPr>
              <a:t>Cavan</a:t>
            </a:r>
          </a:p>
          <a:p>
            <a:pPr marL="342900" lvl="0" indent="-342900">
              <a:lnSpc>
                <a:spcPct val="100000"/>
              </a:lnSpc>
              <a:spcBef>
                <a:spcPts val="0"/>
              </a:spcBef>
              <a:spcAft>
                <a:spcPts val="600"/>
              </a:spcAft>
              <a:buFont typeface="Symbol"/>
              <a:buChar char=""/>
            </a:pPr>
            <a:r>
              <a:rPr lang="en-IE" sz="2400" dirty="0">
                <a:solidFill>
                  <a:prstClr val="black"/>
                </a:solidFill>
                <a:ea typeface="Arial"/>
                <a:cs typeface="Calibri"/>
              </a:rPr>
              <a:t>Clare </a:t>
            </a:r>
            <a:endParaRPr lang="en-IE" sz="2400" dirty="0">
              <a:solidFill>
                <a:prstClr val="black"/>
              </a:solidFill>
            </a:endParaRPr>
          </a:p>
          <a:p>
            <a:pPr marL="342900" lvl="0" indent="-342900">
              <a:lnSpc>
                <a:spcPct val="100000"/>
              </a:lnSpc>
              <a:spcBef>
                <a:spcPts val="0"/>
              </a:spcBef>
              <a:spcAft>
                <a:spcPts val="600"/>
              </a:spcAft>
              <a:buFont typeface="Symbol"/>
              <a:buChar char=""/>
            </a:pPr>
            <a:r>
              <a:rPr lang="en-IE" sz="2400" dirty="0">
                <a:solidFill>
                  <a:prstClr val="black"/>
                </a:solidFill>
                <a:ea typeface="Arial"/>
                <a:cs typeface="Calibri"/>
              </a:rPr>
              <a:t>Cork </a:t>
            </a:r>
            <a:endParaRPr lang="en-IE" sz="2400" dirty="0">
              <a:solidFill>
                <a:prstClr val="black"/>
              </a:solidFill>
            </a:endParaRPr>
          </a:p>
          <a:p>
            <a:pPr marL="342900" lvl="0" indent="-342900">
              <a:lnSpc>
                <a:spcPct val="100000"/>
              </a:lnSpc>
              <a:spcBef>
                <a:spcPts val="0"/>
              </a:spcBef>
              <a:spcAft>
                <a:spcPts val="600"/>
              </a:spcAft>
              <a:buFont typeface="Symbol"/>
              <a:buChar char=""/>
            </a:pPr>
            <a:r>
              <a:rPr lang="en-IE" sz="2400" dirty="0">
                <a:solidFill>
                  <a:prstClr val="black"/>
                </a:solidFill>
                <a:ea typeface="Arial"/>
                <a:cs typeface="Calibri"/>
              </a:rPr>
              <a:t>Donegal</a:t>
            </a:r>
          </a:p>
          <a:p>
            <a:pPr marL="342900" lvl="0" indent="-342900">
              <a:lnSpc>
                <a:spcPct val="100000"/>
              </a:lnSpc>
              <a:spcBef>
                <a:spcPts val="0"/>
              </a:spcBef>
              <a:spcAft>
                <a:spcPts val="600"/>
              </a:spcAft>
              <a:buFont typeface="Symbol"/>
              <a:buChar char=""/>
            </a:pPr>
            <a:r>
              <a:rPr lang="en-IE" sz="2400" dirty="0">
                <a:solidFill>
                  <a:prstClr val="black"/>
                </a:solidFill>
                <a:ea typeface="Arial"/>
                <a:cs typeface="Calibri"/>
              </a:rPr>
              <a:t>Dublin</a:t>
            </a:r>
          </a:p>
          <a:p>
            <a:pPr marL="342900" lvl="0" indent="-342900">
              <a:lnSpc>
                <a:spcPct val="100000"/>
              </a:lnSpc>
              <a:spcBef>
                <a:spcPts val="0"/>
              </a:spcBef>
              <a:spcAft>
                <a:spcPts val="600"/>
              </a:spcAft>
              <a:buFont typeface="Symbol"/>
              <a:buChar char=""/>
            </a:pPr>
            <a:r>
              <a:rPr lang="en-IE" sz="2400" dirty="0">
                <a:solidFill>
                  <a:prstClr val="black"/>
                </a:solidFill>
                <a:ea typeface="Arial"/>
                <a:cs typeface="Calibri"/>
              </a:rPr>
              <a:t>Galway </a:t>
            </a:r>
            <a:endParaRPr lang="en-IE" sz="2400" dirty="0">
              <a:solidFill>
                <a:prstClr val="black"/>
              </a:solidFill>
            </a:endParaRPr>
          </a:p>
          <a:p>
            <a:pPr marL="342900" lvl="0" indent="-342900">
              <a:lnSpc>
                <a:spcPct val="100000"/>
              </a:lnSpc>
              <a:spcBef>
                <a:spcPts val="0"/>
              </a:spcBef>
              <a:spcAft>
                <a:spcPts val="600"/>
              </a:spcAft>
              <a:buFont typeface="Symbol"/>
              <a:buChar char=""/>
            </a:pPr>
            <a:r>
              <a:rPr lang="en-IE" sz="2400" dirty="0">
                <a:solidFill>
                  <a:prstClr val="black"/>
                </a:solidFill>
                <a:ea typeface="Arial"/>
                <a:cs typeface="Calibri"/>
              </a:rPr>
              <a:t>Kerry  </a:t>
            </a:r>
            <a:endParaRPr lang="en-IE" dirty="0"/>
          </a:p>
        </p:txBody>
      </p:sp>
      <p:sp>
        <p:nvSpPr>
          <p:cNvPr id="7" name="Content Placeholder 6"/>
          <p:cNvSpPr>
            <a:spLocks noGrp="1"/>
          </p:cNvSpPr>
          <p:nvPr>
            <p:ph sz="quarter" idx="4"/>
          </p:nvPr>
        </p:nvSpPr>
        <p:spPr>
          <a:xfrm>
            <a:off x="3962400" y="2181225"/>
            <a:ext cx="2200275" cy="2286000"/>
          </a:xfrm>
        </p:spPr>
        <p:txBody>
          <a:bodyPr>
            <a:normAutofit fontScale="85000" lnSpcReduction="20000"/>
          </a:bodyPr>
          <a:lstStyle/>
          <a:p>
            <a:pPr marL="342900" lvl="0" indent="-342900">
              <a:lnSpc>
                <a:spcPct val="100000"/>
              </a:lnSpc>
              <a:spcBef>
                <a:spcPts val="0"/>
              </a:spcBef>
              <a:spcAft>
                <a:spcPts val="600"/>
              </a:spcAft>
              <a:buFont typeface="Symbol"/>
              <a:buChar char=""/>
            </a:pPr>
            <a:r>
              <a:rPr lang="en-IE" sz="2400" dirty="0">
                <a:solidFill>
                  <a:prstClr val="black"/>
                </a:solidFill>
                <a:ea typeface="Arial"/>
                <a:cs typeface="Calibri"/>
              </a:rPr>
              <a:t>Kildare</a:t>
            </a:r>
          </a:p>
          <a:p>
            <a:pPr marL="342900" lvl="0" indent="-342900">
              <a:lnSpc>
                <a:spcPct val="100000"/>
              </a:lnSpc>
              <a:spcBef>
                <a:spcPts val="0"/>
              </a:spcBef>
              <a:spcAft>
                <a:spcPts val="600"/>
              </a:spcAft>
              <a:buFont typeface="Symbol"/>
              <a:buChar char=""/>
            </a:pPr>
            <a:r>
              <a:rPr lang="en-IE" sz="2400" dirty="0">
                <a:solidFill>
                  <a:prstClr val="black"/>
                </a:solidFill>
                <a:ea typeface="Arial"/>
                <a:cs typeface="Calibri"/>
              </a:rPr>
              <a:t>Laois</a:t>
            </a:r>
          </a:p>
          <a:p>
            <a:pPr marL="342900" lvl="0" indent="-342900">
              <a:lnSpc>
                <a:spcPct val="100000"/>
              </a:lnSpc>
              <a:spcBef>
                <a:spcPts val="0"/>
              </a:spcBef>
              <a:spcAft>
                <a:spcPts val="600"/>
              </a:spcAft>
              <a:buFont typeface="Symbol"/>
              <a:buChar char=""/>
            </a:pPr>
            <a:r>
              <a:rPr lang="en-IE" sz="2400" dirty="0">
                <a:solidFill>
                  <a:prstClr val="black"/>
                </a:solidFill>
                <a:ea typeface="Arial"/>
                <a:cs typeface="Calibri"/>
              </a:rPr>
              <a:t>Leitrim</a:t>
            </a:r>
          </a:p>
          <a:p>
            <a:pPr marL="342900" lvl="0" indent="-342900">
              <a:lnSpc>
                <a:spcPct val="100000"/>
              </a:lnSpc>
              <a:spcBef>
                <a:spcPts val="0"/>
              </a:spcBef>
              <a:spcAft>
                <a:spcPts val="600"/>
              </a:spcAft>
              <a:buFont typeface="Symbol"/>
              <a:buChar char=""/>
            </a:pPr>
            <a:r>
              <a:rPr lang="en-IE" sz="2400" dirty="0">
                <a:solidFill>
                  <a:prstClr val="black"/>
                </a:solidFill>
                <a:ea typeface="Arial"/>
                <a:cs typeface="Calibri"/>
              </a:rPr>
              <a:t>Limerick</a:t>
            </a:r>
          </a:p>
          <a:p>
            <a:pPr marL="342900" lvl="0" indent="-342900">
              <a:lnSpc>
                <a:spcPct val="100000"/>
              </a:lnSpc>
              <a:spcBef>
                <a:spcPts val="0"/>
              </a:spcBef>
              <a:spcAft>
                <a:spcPts val="600"/>
              </a:spcAft>
              <a:buFont typeface="Symbol"/>
              <a:buChar char=""/>
            </a:pPr>
            <a:r>
              <a:rPr lang="en-IE" sz="2400" dirty="0">
                <a:solidFill>
                  <a:prstClr val="black"/>
                </a:solidFill>
                <a:ea typeface="Arial"/>
                <a:cs typeface="Calibri"/>
              </a:rPr>
              <a:t>Louth</a:t>
            </a:r>
            <a:endParaRPr lang="en-IE" sz="2400" dirty="0">
              <a:solidFill>
                <a:prstClr val="black"/>
              </a:solidFill>
            </a:endParaRPr>
          </a:p>
          <a:p>
            <a:pPr marL="342900" indent="-342900">
              <a:lnSpc>
                <a:spcPct val="100000"/>
              </a:lnSpc>
              <a:spcBef>
                <a:spcPts val="0"/>
              </a:spcBef>
              <a:spcAft>
                <a:spcPts val="600"/>
              </a:spcAft>
              <a:buFont typeface="Symbol"/>
              <a:buChar char=""/>
            </a:pPr>
            <a:r>
              <a:rPr lang="en-IE" sz="2400" dirty="0">
                <a:solidFill>
                  <a:prstClr val="black"/>
                </a:solidFill>
                <a:ea typeface="Arial"/>
                <a:cs typeface="Calibri"/>
              </a:rPr>
              <a:t>Mayo</a:t>
            </a:r>
          </a:p>
          <a:p>
            <a:pPr marL="342900" indent="-342900">
              <a:lnSpc>
                <a:spcPct val="100000"/>
              </a:lnSpc>
              <a:spcBef>
                <a:spcPts val="0"/>
              </a:spcBef>
              <a:spcAft>
                <a:spcPts val="600"/>
              </a:spcAft>
              <a:buFont typeface="Symbol"/>
              <a:buChar char=""/>
            </a:pPr>
            <a:r>
              <a:rPr lang="en-IE" sz="2400" dirty="0">
                <a:solidFill>
                  <a:prstClr val="black"/>
                </a:solidFill>
                <a:ea typeface="Arial"/>
                <a:cs typeface="Calibri"/>
              </a:rPr>
              <a:t>Meath</a:t>
            </a:r>
          </a:p>
        </p:txBody>
      </p:sp>
      <p:sp>
        <p:nvSpPr>
          <p:cNvPr id="8" name="Content Placeholder 6"/>
          <p:cNvSpPr txBox="1">
            <a:spLocks/>
          </p:cNvSpPr>
          <p:nvPr/>
        </p:nvSpPr>
        <p:spPr>
          <a:xfrm>
            <a:off x="6619875" y="2181224"/>
            <a:ext cx="2200275" cy="2124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600"/>
              </a:spcAft>
              <a:buFont typeface="Symbol"/>
              <a:buChar char=""/>
            </a:pPr>
            <a:r>
              <a:rPr lang="en-IE" sz="2000" dirty="0">
                <a:solidFill>
                  <a:prstClr val="black"/>
                </a:solidFill>
                <a:ea typeface="Arial"/>
                <a:cs typeface="Calibri"/>
              </a:rPr>
              <a:t>Monaghan</a:t>
            </a:r>
          </a:p>
          <a:p>
            <a:pPr marL="342900" indent="-342900">
              <a:lnSpc>
                <a:spcPct val="100000"/>
              </a:lnSpc>
              <a:spcBef>
                <a:spcPts val="0"/>
              </a:spcBef>
              <a:spcAft>
                <a:spcPts val="600"/>
              </a:spcAft>
              <a:buFont typeface="Symbol"/>
              <a:buChar char=""/>
            </a:pPr>
            <a:r>
              <a:rPr lang="en-IE" sz="2000" dirty="0">
                <a:solidFill>
                  <a:prstClr val="black"/>
                </a:solidFill>
                <a:ea typeface="Arial"/>
                <a:cs typeface="Calibri"/>
              </a:rPr>
              <a:t>Offaly</a:t>
            </a:r>
          </a:p>
          <a:p>
            <a:pPr marL="342900" indent="-342900">
              <a:lnSpc>
                <a:spcPct val="100000"/>
              </a:lnSpc>
              <a:spcBef>
                <a:spcPts val="0"/>
              </a:spcBef>
              <a:spcAft>
                <a:spcPts val="600"/>
              </a:spcAft>
              <a:buFont typeface="Symbol"/>
              <a:buChar char=""/>
            </a:pPr>
            <a:r>
              <a:rPr lang="en-IE" sz="2000" dirty="0">
                <a:solidFill>
                  <a:prstClr val="black"/>
                </a:solidFill>
                <a:cs typeface="Calibri"/>
              </a:rPr>
              <a:t>Roscommon</a:t>
            </a:r>
            <a:endParaRPr lang="en-IE" sz="2000" dirty="0">
              <a:solidFill>
                <a:prstClr val="black"/>
              </a:solidFill>
            </a:endParaRPr>
          </a:p>
          <a:p>
            <a:pPr marL="342900" indent="-342900">
              <a:lnSpc>
                <a:spcPct val="100000"/>
              </a:lnSpc>
              <a:spcBef>
                <a:spcPts val="0"/>
              </a:spcBef>
              <a:spcAft>
                <a:spcPts val="600"/>
              </a:spcAft>
              <a:buFont typeface="Symbol"/>
              <a:buChar char=""/>
            </a:pPr>
            <a:r>
              <a:rPr lang="en-IE" sz="2000" dirty="0">
                <a:solidFill>
                  <a:prstClr val="black"/>
                </a:solidFill>
                <a:ea typeface="Arial"/>
                <a:cs typeface="Calibri"/>
              </a:rPr>
              <a:t>Sligo</a:t>
            </a:r>
          </a:p>
          <a:p>
            <a:pPr marL="342900" indent="-342900">
              <a:lnSpc>
                <a:spcPct val="100000"/>
              </a:lnSpc>
              <a:spcBef>
                <a:spcPts val="0"/>
              </a:spcBef>
              <a:spcAft>
                <a:spcPts val="600"/>
              </a:spcAft>
              <a:buFont typeface="Symbol"/>
              <a:buChar char=""/>
            </a:pPr>
            <a:r>
              <a:rPr lang="en-IE" sz="2000" dirty="0">
                <a:solidFill>
                  <a:prstClr val="black"/>
                </a:solidFill>
                <a:ea typeface="Arial"/>
                <a:cs typeface="Calibri"/>
              </a:rPr>
              <a:t>Tipperary</a:t>
            </a:r>
          </a:p>
          <a:p>
            <a:pPr marL="342900" indent="-342900">
              <a:lnSpc>
                <a:spcPct val="100000"/>
              </a:lnSpc>
              <a:spcBef>
                <a:spcPts val="0"/>
              </a:spcBef>
              <a:spcAft>
                <a:spcPts val="600"/>
              </a:spcAft>
              <a:buFont typeface="Symbol"/>
              <a:buChar char=""/>
            </a:pPr>
            <a:r>
              <a:rPr lang="en-IE" sz="2000" dirty="0">
                <a:solidFill>
                  <a:prstClr val="black"/>
                </a:solidFill>
                <a:ea typeface="Arial"/>
                <a:cs typeface="Calibri"/>
              </a:rPr>
              <a:t>Wicklow</a:t>
            </a:r>
            <a:endParaRPr lang="en-IE" sz="2000" dirty="0"/>
          </a:p>
        </p:txBody>
      </p:sp>
    </p:spTree>
    <p:extLst>
      <p:ext uri="{BB962C8B-B14F-4D97-AF65-F5344CB8AC3E}">
        <p14:creationId xmlns:p14="http://schemas.microsoft.com/office/powerpoint/2010/main" val="20955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alendar&#10;&#10;Description automatically generated">
            <a:extLst>
              <a:ext uri="{FF2B5EF4-FFF2-40B4-BE49-F238E27FC236}">
                <a16:creationId xmlns:a16="http://schemas.microsoft.com/office/drawing/2014/main" id="{A9D8E536-4DA6-475E-836D-A5A20BDC4E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61" b="29161"/>
          <a:stretch/>
        </p:blipFill>
        <p:spPr>
          <a:xfrm>
            <a:off x="8364481" y="-2291567"/>
            <a:ext cx="3627595" cy="8416782"/>
          </a:xfrm>
          <a:prstGeom prst="rect">
            <a:avLst/>
          </a:prstGeom>
        </p:spPr>
      </p:pic>
      <p:sp>
        <p:nvSpPr>
          <p:cNvPr id="16" name="TextBox 15">
            <a:extLst>
              <a:ext uri="{FF2B5EF4-FFF2-40B4-BE49-F238E27FC236}">
                <a16:creationId xmlns:a16="http://schemas.microsoft.com/office/drawing/2014/main" id="{D36EA0BF-583F-441A-B67C-7A6A2CC253DB}"/>
              </a:ext>
            </a:extLst>
          </p:cNvPr>
          <p:cNvSpPr txBox="1"/>
          <p:nvPr/>
        </p:nvSpPr>
        <p:spPr>
          <a:xfrm>
            <a:off x="777064" y="1459440"/>
            <a:ext cx="6473190" cy="4505529"/>
          </a:xfrm>
          <a:prstGeom prst="rect">
            <a:avLst/>
          </a:prstGeom>
          <a:noFill/>
        </p:spPr>
        <p:txBody>
          <a:bodyPr wrap="square">
            <a:spAutoFit/>
          </a:bodyPr>
          <a:lstStyle/>
          <a:p>
            <a:pPr>
              <a:lnSpc>
                <a:spcPct val="115000"/>
              </a:lnSpc>
              <a:spcAft>
                <a:spcPts val="1200"/>
              </a:spcAft>
            </a:pPr>
            <a:r>
              <a:rPr lang="en-IE" sz="2400" dirty="0">
                <a:latin typeface="Calibri" panose="020F0502020204030204" pitchFamily="34" charset="0"/>
                <a:ea typeface="Calibri" panose="020F0502020204030204" pitchFamily="34" charset="0"/>
                <a:cs typeface="Times New Roman" panose="02020603050405020304" pitchFamily="18" charset="0"/>
              </a:rPr>
              <a:t>F</a:t>
            </a:r>
            <a:r>
              <a:rPr lang="en-IE" sz="2400" dirty="0">
                <a:effectLst/>
                <a:latin typeface="Calibri" panose="020F0502020204030204" pitchFamily="34" charset="0"/>
                <a:ea typeface="Calibri" panose="020F0502020204030204" pitchFamily="34" charset="0"/>
                <a:cs typeface="Times New Roman" panose="02020603050405020304" pitchFamily="18" charset="0"/>
              </a:rPr>
              <a:t>ree STI tests can be ordered from </a:t>
            </a:r>
            <a:r>
              <a:rPr lang="en-IE" sz="2400" b="1" dirty="0">
                <a:effectLst/>
                <a:latin typeface="Calibri" panose="020F0502020204030204" pitchFamily="34" charset="0"/>
                <a:ea typeface="Calibri" panose="020F0502020204030204" pitchFamily="34" charset="0"/>
                <a:cs typeface="Times New Roman" panose="02020603050405020304" pitchFamily="18" charset="0"/>
              </a:rPr>
              <a:t>SH24.ie</a:t>
            </a:r>
          </a:p>
          <a:p>
            <a:pPr>
              <a:lnSpc>
                <a:spcPct val="115000"/>
              </a:lnSpc>
              <a:spcAft>
                <a:spcPts val="1200"/>
              </a:spcAft>
            </a:pPr>
            <a:r>
              <a:rPr lang="en-IE" sz="2400" dirty="0">
                <a:effectLst/>
                <a:latin typeface="Calibri" panose="020F0502020204030204" pitchFamily="34" charset="0"/>
                <a:ea typeface="Calibri" panose="020F0502020204030204" pitchFamily="34" charset="0"/>
                <a:cs typeface="Times New Roman" panose="02020603050405020304" pitchFamily="18" charset="0"/>
              </a:rPr>
              <a:t>Users will receive a full STI test for HIV, syphilis, chlamydia and gonorrhoea, with hepatitis B and C tests offered as required.</a:t>
            </a:r>
          </a:p>
          <a:p>
            <a:pPr>
              <a:lnSpc>
                <a:spcPct val="115000"/>
              </a:lnSpc>
              <a:spcAft>
                <a:spcPts val="1200"/>
              </a:spcAft>
            </a:pPr>
            <a:r>
              <a:rPr lang="en-IE" sz="2400" dirty="0">
                <a:latin typeface="Calibri" panose="020F0502020204030204" pitchFamily="34" charset="0"/>
                <a:ea typeface="Calibri" panose="020F0502020204030204" pitchFamily="34" charset="0"/>
                <a:cs typeface="Times New Roman" panose="02020603050405020304" pitchFamily="18" charset="0"/>
              </a:rPr>
              <a:t>Home STI testing is for individuals who do not have symptoms of an STI. </a:t>
            </a:r>
          </a:p>
          <a:p>
            <a:pPr>
              <a:lnSpc>
                <a:spcPct val="115000"/>
              </a:lnSpc>
              <a:spcAft>
                <a:spcPts val="1200"/>
              </a:spcAft>
            </a:pPr>
            <a:r>
              <a:rPr lang="en-IE" sz="2400" dirty="0">
                <a:latin typeface="Calibri" panose="020F0502020204030204" pitchFamily="34" charset="0"/>
                <a:ea typeface="Calibri" panose="020F0502020204030204" pitchFamily="34" charset="0"/>
                <a:cs typeface="Times New Roman" panose="02020603050405020304" pitchFamily="18" charset="0"/>
              </a:rPr>
              <a:t>Anyone who has symptoms of an STI should attend a sexual health service or their GP for assessment.</a:t>
            </a:r>
          </a:p>
          <a:p>
            <a:pPr>
              <a:lnSpc>
                <a:spcPct val="115000"/>
              </a:lnSpc>
              <a:spcAft>
                <a:spcPts val="1000"/>
              </a:spcAft>
            </a:pP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4DB3C289-AACD-4EE9-90BE-CCC75E98E368}"/>
              </a:ext>
            </a:extLst>
          </p:cNvPr>
          <p:cNvSpPr txBox="1"/>
          <p:nvPr/>
        </p:nvSpPr>
        <p:spPr>
          <a:xfrm>
            <a:off x="220980" y="200255"/>
            <a:ext cx="6001579" cy="523220"/>
          </a:xfrm>
          <a:prstGeom prst="rect">
            <a:avLst/>
          </a:prstGeom>
          <a:noFill/>
        </p:spPr>
        <p:txBody>
          <a:bodyPr wrap="none" rtlCol="0">
            <a:spAutoFit/>
          </a:bodyPr>
          <a:lstStyle/>
          <a:p>
            <a:r>
              <a:rPr lang="en-GB" sz="2800" b="1" dirty="0"/>
              <a:t>How do people order a home STI test</a:t>
            </a:r>
            <a:r>
              <a:rPr lang="en-GB" sz="2800" b="1" dirty="0">
                <a:solidFill>
                  <a:srgbClr val="13E1EB"/>
                </a:solidFill>
              </a:rPr>
              <a: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64" y="6041078"/>
            <a:ext cx="104616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99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FC5F011-F289-48C8-8B4C-FC7632415495}"/>
              </a:ext>
            </a:extLst>
          </p:cNvPr>
          <p:cNvSpPr txBox="1"/>
          <p:nvPr/>
        </p:nvSpPr>
        <p:spPr>
          <a:xfrm>
            <a:off x="312420" y="1302190"/>
            <a:ext cx="6004560" cy="4146456"/>
          </a:xfrm>
          <a:prstGeom prst="rect">
            <a:avLst/>
          </a:prstGeom>
          <a:noFill/>
        </p:spPr>
        <p:txBody>
          <a:bodyPr wrap="square">
            <a:spAutoFit/>
          </a:bodyPr>
          <a:lstStyle/>
          <a:p>
            <a:pPr>
              <a:lnSpc>
                <a:spcPct val="115000"/>
              </a:lnSpc>
              <a:spcAft>
                <a:spcPts val="1000"/>
              </a:spcAft>
            </a:pPr>
            <a:r>
              <a:rPr lang="en-IE" sz="2400" dirty="0">
                <a:effectLst/>
                <a:latin typeface="Calibri" panose="020F0502020204030204" pitchFamily="34" charset="0"/>
                <a:ea typeface="Calibri" panose="020F0502020204030204" pitchFamily="34" charset="0"/>
                <a:cs typeface="Times New Roman" panose="02020603050405020304" pitchFamily="18" charset="0"/>
              </a:rPr>
              <a:t>Users will be supported with simple instructions to complete a blood sample, alongside a vaginal swab or urine sample. Oral and anal swabs may also be required.</a:t>
            </a:r>
          </a:p>
          <a:p>
            <a:pPr>
              <a:lnSpc>
                <a:spcPct val="115000"/>
              </a:lnSpc>
              <a:spcAft>
                <a:spcPts val="1000"/>
              </a:spcAft>
            </a:pP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E" sz="2400" dirty="0">
                <a:effectLst/>
                <a:latin typeface="Calibri" panose="020F0502020204030204" pitchFamily="34" charset="0"/>
                <a:ea typeface="Calibri" panose="020F0502020204030204" pitchFamily="34" charset="0"/>
                <a:cs typeface="Times New Roman" panose="02020603050405020304" pitchFamily="18" charset="0"/>
              </a:rPr>
              <a:t>Videos are also provided to guide users, alongside clinical support offered by SH:24 clinicians by text message or phone call, </a:t>
            </a:r>
            <a:br>
              <a:rPr lang="en-IE" sz="2400" dirty="0">
                <a:effectLst/>
                <a:latin typeface="Calibri" panose="020F0502020204030204" pitchFamily="34" charset="0"/>
                <a:ea typeface="Calibri" panose="020F0502020204030204" pitchFamily="34" charset="0"/>
                <a:cs typeface="Times New Roman" panose="02020603050405020304" pitchFamily="18" charset="0"/>
              </a:rPr>
            </a:br>
            <a:r>
              <a:rPr lang="en-IE" sz="2400" dirty="0">
                <a:effectLst/>
                <a:latin typeface="Calibri" panose="020F0502020204030204" pitchFamily="34" charset="0"/>
                <a:ea typeface="Calibri" panose="020F0502020204030204" pitchFamily="34" charset="0"/>
                <a:cs typeface="Times New Roman" panose="02020603050405020304" pitchFamily="18" charset="0"/>
              </a:rPr>
              <a:t>7 days a week.</a:t>
            </a:r>
          </a:p>
        </p:txBody>
      </p:sp>
      <p:sp>
        <p:nvSpPr>
          <p:cNvPr id="14" name="TextBox 13">
            <a:extLst>
              <a:ext uri="{FF2B5EF4-FFF2-40B4-BE49-F238E27FC236}">
                <a16:creationId xmlns:a16="http://schemas.microsoft.com/office/drawing/2014/main" id="{11D90AFD-4D53-49AA-B6E9-C4E901EBB597}"/>
              </a:ext>
            </a:extLst>
          </p:cNvPr>
          <p:cNvSpPr txBox="1"/>
          <p:nvPr/>
        </p:nvSpPr>
        <p:spPr>
          <a:xfrm>
            <a:off x="220980" y="200255"/>
            <a:ext cx="2217274" cy="523220"/>
          </a:xfrm>
          <a:prstGeom prst="rect">
            <a:avLst/>
          </a:prstGeom>
          <a:noFill/>
        </p:spPr>
        <p:txBody>
          <a:bodyPr wrap="none" rtlCol="0">
            <a:spAutoFit/>
          </a:bodyPr>
          <a:lstStyle/>
          <a:p>
            <a:r>
              <a:rPr lang="en-GB" sz="2800" b="1" dirty="0"/>
              <a:t>User support</a:t>
            </a:r>
            <a:r>
              <a:rPr lang="en-GB" sz="2800" b="1" dirty="0">
                <a:solidFill>
                  <a:srgbClr val="19B0E5"/>
                </a:solidFill>
              </a:rPr>
              <a:t>:</a:t>
            </a:r>
          </a:p>
        </p:txBody>
      </p:sp>
      <p:pic>
        <p:nvPicPr>
          <p:cNvPr id="3" name="Picture 2">
            <a:extLst>
              <a:ext uri="{FF2B5EF4-FFF2-40B4-BE49-F238E27FC236}">
                <a16:creationId xmlns:a16="http://schemas.microsoft.com/office/drawing/2014/main" id="{258A3861-4D3B-4EC4-BA09-4ADAA1DB5D4B}"/>
              </a:ext>
            </a:extLst>
          </p:cNvPr>
          <p:cNvPicPr>
            <a:picLocks noChangeAspect="1"/>
          </p:cNvPicPr>
          <p:nvPr/>
        </p:nvPicPr>
        <p:blipFill>
          <a:blip r:embed="rId2"/>
          <a:stretch>
            <a:fillRect/>
          </a:stretch>
        </p:blipFill>
        <p:spPr>
          <a:xfrm>
            <a:off x="6621500" y="651634"/>
            <a:ext cx="5082936" cy="5077012"/>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388" y="5940426"/>
            <a:ext cx="104616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808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FC5F011-F289-48C8-8B4C-FC7632415495}"/>
              </a:ext>
            </a:extLst>
          </p:cNvPr>
          <p:cNvSpPr txBox="1"/>
          <p:nvPr/>
        </p:nvSpPr>
        <p:spPr>
          <a:xfrm>
            <a:off x="312420" y="1302190"/>
            <a:ext cx="6316980" cy="3425233"/>
          </a:xfrm>
          <a:prstGeom prst="rect">
            <a:avLst/>
          </a:prstGeom>
          <a:noFill/>
        </p:spPr>
        <p:txBody>
          <a:bodyPr wrap="square">
            <a:spAutoFit/>
          </a:bodyPr>
          <a:lstStyle/>
          <a:p>
            <a:pPr>
              <a:lnSpc>
                <a:spcPct val="115000"/>
              </a:lnSpc>
              <a:spcAft>
                <a:spcPts val="1000"/>
              </a:spcAft>
            </a:pPr>
            <a:r>
              <a:rPr lang="en-IE" sz="2400" dirty="0">
                <a:effectLst/>
                <a:latin typeface="Calibri" panose="020F0502020204030204" pitchFamily="34" charset="0"/>
                <a:ea typeface="Calibri" panose="020F0502020204030204" pitchFamily="34" charset="0"/>
                <a:cs typeface="Times New Roman" panose="02020603050405020304" pitchFamily="18" charset="0"/>
              </a:rPr>
              <a:t>Samples are returned in the provided envelope to SH:24’s partner laboratory in Dublin.</a:t>
            </a:r>
          </a:p>
          <a:p>
            <a:pPr>
              <a:lnSpc>
                <a:spcPct val="115000"/>
              </a:lnSpc>
              <a:spcAft>
                <a:spcPts val="1000"/>
              </a:spcAft>
            </a:pP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E" sz="2400" dirty="0">
                <a:latin typeface="Calibri" panose="020F0502020204030204" pitchFamily="34" charset="0"/>
                <a:ea typeface="Calibri" panose="020F0502020204030204" pitchFamily="34" charset="0"/>
                <a:cs typeface="Times New Roman" panose="02020603050405020304" pitchFamily="18" charset="0"/>
              </a:rPr>
              <a:t>Results are returned within 3 days of receipt at the lab, by text message or phone call from an SH:24 clinician.</a:t>
            </a:r>
          </a:p>
          <a:p>
            <a:pPr>
              <a:lnSpc>
                <a:spcPct val="115000"/>
              </a:lnSpc>
              <a:spcAft>
                <a:spcPts val="1000"/>
              </a:spcAft>
            </a:pP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D7CD22AF-874D-4A68-B12C-C5309C3D01BB}"/>
              </a:ext>
            </a:extLst>
          </p:cNvPr>
          <p:cNvSpPr txBox="1"/>
          <p:nvPr/>
        </p:nvSpPr>
        <p:spPr>
          <a:xfrm>
            <a:off x="220980" y="200255"/>
            <a:ext cx="4518673" cy="523220"/>
          </a:xfrm>
          <a:prstGeom prst="rect">
            <a:avLst/>
          </a:prstGeom>
          <a:noFill/>
        </p:spPr>
        <p:txBody>
          <a:bodyPr wrap="none" rtlCol="0">
            <a:spAutoFit/>
          </a:bodyPr>
          <a:lstStyle/>
          <a:p>
            <a:r>
              <a:rPr lang="en-GB" sz="2800" b="1" dirty="0"/>
              <a:t>Returning the kit and results</a:t>
            </a:r>
            <a:r>
              <a:rPr lang="en-GB" sz="2800" b="1" dirty="0">
                <a:solidFill>
                  <a:srgbClr val="19B0E5"/>
                </a:solidFill>
              </a:rPr>
              <a:t>:</a:t>
            </a:r>
          </a:p>
        </p:txBody>
      </p:sp>
      <p:pic>
        <p:nvPicPr>
          <p:cNvPr id="4" name="Picture 3">
            <a:extLst>
              <a:ext uri="{FF2B5EF4-FFF2-40B4-BE49-F238E27FC236}">
                <a16:creationId xmlns:a16="http://schemas.microsoft.com/office/drawing/2014/main" id="{3F197DAA-7FF8-41C8-8239-DDA18D92768E}"/>
              </a:ext>
            </a:extLst>
          </p:cNvPr>
          <p:cNvPicPr>
            <a:picLocks noChangeAspect="1"/>
          </p:cNvPicPr>
          <p:nvPr/>
        </p:nvPicPr>
        <p:blipFill rotWithShape="1">
          <a:blip r:embed="rId2"/>
          <a:srcRect b="28107"/>
          <a:stretch/>
        </p:blipFill>
        <p:spPr>
          <a:xfrm>
            <a:off x="6225141" y="1135530"/>
            <a:ext cx="5966859" cy="4027204"/>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38" y="5953269"/>
            <a:ext cx="104616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443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FC5F011-F289-48C8-8B4C-FC7632415495}"/>
              </a:ext>
            </a:extLst>
          </p:cNvPr>
          <p:cNvSpPr txBox="1"/>
          <p:nvPr/>
        </p:nvSpPr>
        <p:spPr>
          <a:xfrm>
            <a:off x="658088" y="803209"/>
            <a:ext cx="7333387" cy="5324535"/>
          </a:xfrm>
          <a:prstGeom prst="rect">
            <a:avLst/>
          </a:prstGeom>
          <a:noFill/>
        </p:spPr>
        <p:txBody>
          <a:bodyPr wrap="square">
            <a:spAutoFit/>
          </a:bodyPr>
          <a:lstStyle/>
          <a:p>
            <a:pPr>
              <a:spcAft>
                <a:spcPts val="600"/>
              </a:spcAft>
            </a:pPr>
            <a:r>
              <a:rPr lang="en-GB" sz="2000" dirty="0">
                <a:latin typeface="Calibri" panose="020F0502020204030204" pitchFamily="34" charset="0"/>
                <a:cs typeface="Calibri" panose="020F0502020204030204" pitchFamily="34" charset="0"/>
              </a:rPr>
              <a:t>Users who need a confirmation test or to access treatment are supported by our clinical team to access one of our partner clinics in:</a:t>
            </a:r>
            <a:endParaRPr lang="en-GB" sz="2000" b="1"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GUIDE Clinic, St. James’s Hospital, Dublin</a:t>
            </a:r>
          </a:p>
          <a:p>
            <a:pPr marL="342900" indent="-34290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Mater </a:t>
            </a:r>
            <a:r>
              <a:rPr lang="en-GB" sz="2000" dirty="0" err="1">
                <a:latin typeface="Calibri" panose="020F0502020204030204" pitchFamily="34" charset="0"/>
                <a:cs typeface="Calibri" panose="020F0502020204030204" pitchFamily="34" charset="0"/>
              </a:rPr>
              <a:t>Misericordiae</a:t>
            </a:r>
            <a:r>
              <a:rPr lang="en-GB" sz="2000" dirty="0">
                <a:latin typeface="Calibri" panose="020F0502020204030204" pitchFamily="34" charset="0"/>
                <a:cs typeface="Calibri" panose="020F0502020204030204" pitchFamily="34" charset="0"/>
              </a:rPr>
              <a:t> University Hospital (MMUH), Dublin</a:t>
            </a:r>
          </a:p>
          <a:p>
            <a:pPr marL="342900" indent="-34290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St. Vincent's University Hospital (SVUH), Dublin</a:t>
            </a:r>
          </a:p>
          <a:p>
            <a:pPr marL="342900" indent="-342900">
              <a:spcAft>
                <a:spcPts val="6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South Infirmary Victoria University Hospital (SIVUH), Cork</a:t>
            </a:r>
          </a:p>
          <a:p>
            <a:pPr marL="342900" indent="-342900">
              <a:spcAft>
                <a:spcPts val="600"/>
              </a:spcAft>
              <a:buFont typeface="Arial" panose="020B0604020202020204" pitchFamily="34" charset="0"/>
              <a:buChar char="•"/>
            </a:pPr>
            <a:r>
              <a:rPr lang="en-IE" sz="2000" dirty="0">
                <a:latin typeface="Calibri" panose="020F0502020204030204" pitchFamily="34" charset="0"/>
                <a:cs typeface="Calibri" panose="020F0502020204030204" pitchFamily="34" charset="0"/>
              </a:rPr>
              <a:t>Louth County Hospital, Dundalk</a:t>
            </a:r>
          </a:p>
          <a:p>
            <a:pPr marL="342900" indent="-342900">
              <a:spcAft>
                <a:spcPts val="600"/>
              </a:spcAft>
              <a:buFont typeface="Arial" panose="020B0604020202020204" pitchFamily="34" charset="0"/>
              <a:buChar char="•"/>
            </a:pPr>
            <a:r>
              <a:rPr lang="en-IE" sz="2000" dirty="0">
                <a:latin typeface="Calibri" panose="020F0502020204030204" pitchFamily="34" charset="0"/>
                <a:cs typeface="Calibri" panose="020F0502020204030204" pitchFamily="34" charset="0"/>
              </a:rPr>
              <a:t>Our Lady of Lourdes Hospital, Drogheda</a:t>
            </a:r>
          </a:p>
          <a:p>
            <a:pPr marL="342900" indent="-342900">
              <a:spcAft>
                <a:spcPts val="600"/>
              </a:spcAft>
              <a:buFont typeface="Arial" panose="020B0604020202020204" pitchFamily="34" charset="0"/>
              <a:buChar char="•"/>
            </a:pPr>
            <a:r>
              <a:rPr lang="en-IE" sz="2000" dirty="0">
                <a:latin typeface="Calibri" panose="020F0502020204030204" pitchFamily="34" charset="0"/>
                <a:cs typeface="Calibri" panose="020F0502020204030204" pitchFamily="34" charset="0"/>
              </a:rPr>
              <a:t>Galway University Hospital </a:t>
            </a:r>
          </a:p>
          <a:p>
            <a:pPr marL="342900" indent="-342900">
              <a:spcAft>
                <a:spcPts val="600"/>
              </a:spcAft>
              <a:buFont typeface="Arial" panose="020B0604020202020204" pitchFamily="34" charset="0"/>
              <a:buChar char="•"/>
            </a:pPr>
            <a:r>
              <a:rPr lang="en-IE" sz="2000" dirty="0">
                <a:latin typeface="Calibri" panose="020F0502020204030204" pitchFamily="34" charset="0"/>
                <a:cs typeface="Calibri" panose="020F0502020204030204" pitchFamily="34" charset="0"/>
              </a:rPr>
              <a:t>Midland Regional Hospital Portlaoise</a:t>
            </a:r>
          </a:p>
          <a:p>
            <a:pPr marL="342900" indent="-342900">
              <a:spcAft>
                <a:spcPts val="600"/>
              </a:spcAft>
              <a:buFont typeface="Arial" panose="020B0604020202020204" pitchFamily="34" charset="0"/>
              <a:buChar char="•"/>
            </a:pPr>
            <a:r>
              <a:rPr lang="en-IE" sz="2000" dirty="0">
                <a:latin typeface="Calibri" panose="020F0502020204030204" pitchFamily="34" charset="0"/>
                <a:cs typeface="Calibri" panose="020F0502020204030204" pitchFamily="34" charset="0"/>
              </a:rPr>
              <a:t>Letterkenny University Hospital, Donegal</a:t>
            </a:r>
            <a:endParaRPr lang="en-IE" sz="2400" dirty="0">
              <a:latin typeface="Calibri" panose="020F0502020204030204" pitchFamily="34" charset="0"/>
              <a:cs typeface="Times New Roman" panose="02020603050405020304" pitchFamily="18" charset="0"/>
            </a:endParaRPr>
          </a:p>
          <a:p>
            <a:pPr marL="342900" indent="-342900">
              <a:spcAft>
                <a:spcPts val="600"/>
              </a:spcAft>
              <a:buFont typeface="Arial" panose="020B0604020202020204" pitchFamily="34" charset="0"/>
              <a:buChar char="•"/>
            </a:pPr>
            <a:r>
              <a:rPr lang="en-IE" sz="2000" dirty="0">
                <a:latin typeface="Calibri" panose="020F0502020204030204" pitchFamily="34" charset="0"/>
                <a:cs typeface="Times New Roman" panose="02020603050405020304" pitchFamily="18" charset="0"/>
              </a:rPr>
              <a:t>Sligo University Hospital</a:t>
            </a:r>
          </a:p>
          <a:p>
            <a:pPr marL="342900" indent="-342900">
              <a:spcAft>
                <a:spcPts val="600"/>
              </a:spcAft>
              <a:buFont typeface="Arial" panose="020B0604020202020204" pitchFamily="34" charset="0"/>
              <a:buChar char="•"/>
            </a:pPr>
            <a:r>
              <a:rPr lang="en-IE" sz="2000" dirty="0">
                <a:latin typeface="Calibri" panose="020F0502020204030204" pitchFamily="34" charset="0"/>
                <a:cs typeface="Times New Roman" panose="02020603050405020304" pitchFamily="18" charset="0"/>
              </a:rPr>
              <a:t>University Hospital Limerick</a:t>
            </a:r>
          </a:p>
          <a:p>
            <a:pPr marL="342900" indent="-342900">
              <a:spcAft>
                <a:spcPts val="600"/>
              </a:spcAft>
              <a:buFont typeface="Arial" panose="020B0604020202020204" pitchFamily="34" charset="0"/>
              <a:buChar char="•"/>
            </a:pPr>
            <a:r>
              <a:rPr lang="en-IE" sz="2000" dirty="0">
                <a:latin typeface="Calibri" panose="020F0502020204030204" pitchFamily="34" charset="0"/>
                <a:cs typeface="Times New Roman" panose="02020603050405020304" pitchFamily="18" charset="0"/>
              </a:rPr>
              <a:t>Ennis General Hospital</a:t>
            </a:r>
            <a:endParaRPr lang="en-IE" sz="2000"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AF59712F-BA9D-4EA0-9B62-38F80DEDAB4C}"/>
              </a:ext>
            </a:extLst>
          </p:cNvPr>
          <p:cNvPicPr>
            <a:picLocks noChangeAspect="1"/>
          </p:cNvPicPr>
          <p:nvPr/>
        </p:nvPicPr>
        <p:blipFill rotWithShape="1">
          <a:blip r:embed="rId2"/>
          <a:srcRect l="11167"/>
          <a:stretch/>
        </p:blipFill>
        <p:spPr>
          <a:xfrm>
            <a:off x="6996418" y="1753014"/>
            <a:ext cx="4860302" cy="3866197"/>
          </a:xfrm>
          <a:prstGeom prst="rect">
            <a:avLst/>
          </a:prstGeom>
        </p:spPr>
      </p:pic>
      <p:sp>
        <p:nvSpPr>
          <p:cNvPr id="16" name="TextBox 15">
            <a:extLst>
              <a:ext uri="{FF2B5EF4-FFF2-40B4-BE49-F238E27FC236}">
                <a16:creationId xmlns:a16="http://schemas.microsoft.com/office/drawing/2014/main" id="{E34B04F1-2E8A-4021-8B11-0C74A42BB118}"/>
              </a:ext>
            </a:extLst>
          </p:cNvPr>
          <p:cNvSpPr txBox="1"/>
          <p:nvPr/>
        </p:nvSpPr>
        <p:spPr>
          <a:xfrm>
            <a:off x="220980" y="200255"/>
            <a:ext cx="6080767" cy="523220"/>
          </a:xfrm>
          <a:prstGeom prst="rect">
            <a:avLst/>
          </a:prstGeom>
          <a:noFill/>
        </p:spPr>
        <p:txBody>
          <a:bodyPr wrap="none" rtlCol="0">
            <a:spAutoFit/>
          </a:bodyPr>
          <a:lstStyle/>
          <a:p>
            <a:r>
              <a:rPr lang="en-GB" sz="2800" b="1" dirty="0"/>
              <a:t>Getting treatment and support in clinic</a:t>
            </a:r>
            <a:r>
              <a:rPr lang="en-GB" sz="2800" b="1" dirty="0">
                <a:solidFill>
                  <a:srgbClr val="19B0E5"/>
                </a:solidFill>
              </a:rPr>
              <a: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934" y="5916613"/>
            <a:ext cx="1046162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806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TotalTime>
  <Words>1304</Words>
  <Application>Microsoft Office PowerPoint</Application>
  <PresentationFormat>Widescreen</PresentationFormat>
  <Paragraphs>112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Montreal-Regular</vt:lpstr>
      <vt:lpstr>Symbol</vt:lpstr>
      <vt:lpstr>Office Theme</vt:lpstr>
      <vt:lpstr>PowerPoint Presentation</vt:lpstr>
      <vt:lpstr>PowerPoint Presentation</vt:lpstr>
      <vt:lpstr>PowerPoint Presentation</vt:lpstr>
      <vt:lpstr>PowerPoint Presentation</vt:lpstr>
      <vt:lpstr>This means that anyone from the age of 17 with an address in these counties, can order a free STI test to their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Harbottle</dc:creator>
  <cp:lastModifiedBy>IPNA Admin</cp:lastModifiedBy>
  <cp:revision>72</cp:revision>
  <dcterms:created xsi:type="dcterms:W3CDTF">2020-11-24T20:53:42Z</dcterms:created>
  <dcterms:modified xsi:type="dcterms:W3CDTF">2022-02-03T16:35:09Z</dcterms:modified>
</cp:coreProperties>
</file>