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56" r:id="rId2"/>
    <p:sldId id="326" r:id="rId3"/>
    <p:sldId id="346" r:id="rId4"/>
    <p:sldId id="350" r:id="rId5"/>
    <p:sldId id="349" r:id="rId6"/>
    <p:sldId id="480" r:id="rId7"/>
    <p:sldId id="381" r:id="rId8"/>
    <p:sldId id="309" r:id="rId9"/>
    <p:sldId id="269" r:id="rId10"/>
    <p:sldId id="323" r:id="rId11"/>
    <p:sldId id="384" r:id="rId12"/>
    <p:sldId id="271" r:id="rId13"/>
    <p:sldId id="484" r:id="rId14"/>
    <p:sldId id="477" r:id="rId15"/>
    <p:sldId id="461" r:id="rId16"/>
    <p:sldId id="293" r:id="rId17"/>
    <p:sldId id="383" r:id="rId18"/>
    <p:sldId id="473" r:id="rId19"/>
    <p:sldId id="483" r:id="rId20"/>
    <p:sldId id="485" r:id="rId21"/>
    <p:sldId id="486" r:id="rId22"/>
    <p:sldId id="487" r:id="rId23"/>
    <p:sldId id="488" r:id="rId24"/>
    <p:sldId id="316" r:id="rId25"/>
    <p:sldId id="482" r:id="rId26"/>
    <p:sldId id="382" r:id="rId27"/>
    <p:sldId id="379" r:id="rId28"/>
    <p:sldId id="385" r:id="rId29"/>
    <p:sldId id="319" r:id="rId30"/>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3840">
          <p15:clr>
            <a:srgbClr val="A4A3A4"/>
          </p15:clr>
        </p15:guide>
      </p15:sldGuideLst>
    </p:ext>
    <p:ext uri="{2D200454-40CA-4A62-9FC3-DE9A4176ACB9}">
      <p15:notesGuideLst xmlns="" xmlns:p15="http://schemas.microsoft.com/office/powerpoint/2012/main">
        <p15:guide id="1" orient="horz" pos="3127">
          <p15:clr>
            <a:srgbClr val="A4A3A4"/>
          </p15:clr>
        </p15:guide>
        <p15:guide id="2" pos="214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aria O Brien" initials="MOB" lastIdx="2" clrIdx="0"/>
  <p:cmAuthor id="1" name="scott_a" initials="s"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B52273"/>
    <a:srgbClr val="DDF0FE"/>
    <a:srgbClr val="9BDAEB"/>
    <a:srgbClr val="A7005F"/>
  </p:clrMru>
  <p:extLst>
    <p:ext uri="{E76CE94A-603C-4142-B9EB-6D1370010A27}">
      <p14:discardImageEditData xmlns="" xmlns:p14="http://schemas.microsoft.com/office/powerpoint/2010/main" val="0"/>
    </p:ext>
    <p:ext uri="{D31A062A-798A-4329-ABDD-BBA856620510}">
      <p14:defaultImageDpi xmlns=""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286" autoAdjust="0"/>
    <p:restoredTop sz="71505" autoAdjust="0"/>
  </p:normalViewPr>
  <p:slideViewPr>
    <p:cSldViewPr snapToGrid="0" snapToObjects="1">
      <p:cViewPr varScale="1">
        <p:scale>
          <a:sx n="73" d="100"/>
          <a:sy n="73" d="100"/>
        </p:scale>
        <p:origin x="-486" y="-102"/>
      </p:cViewPr>
      <p:guideLst>
        <p:guide orient="horz" pos="2160"/>
        <p:guide pos="3840"/>
      </p:guideLst>
    </p:cSldViewPr>
  </p:slideViewPr>
  <p:outlineViewPr>
    <p:cViewPr>
      <p:scale>
        <a:sx n="33" d="100"/>
        <a:sy n="33" d="100"/>
      </p:scale>
      <p:origin x="0" y="-252"/>
    </p:cViewPr>
  </p:outlineViewPr>
  <p:notesTextViewPr>
    <p:cViewPr>
      <p:scale>
        <a:sx n="1" d="1"/>
        <a:sy n="1" d="1"/>
      </p:scale>
      <p:origin x="0" y="0"/>
    </p:cViewPr>
  </p:notesTextViewPr>
  <p:sorterViewPr>
    <p:cViewPr>
      <p:scale>
        <a:sx n="100" d="100"/>
        <a:sy n="100" d="100"/>
      </p:scale>
      <p:origin x="0" y="-2588"/>
    </p:cViewPr>
  </p:sorterViewPr>
  <p:notesViewPr>
    <p:cSldViewPr snapToGrid="0" snapToObjects="1">
      <p:cViewPr varScale="1">
        <p:scale>
          <a:sx n="47" d="100"/>
          <a:sy n="47" d="100"/>
        </p:scale>
        <p:origin x="2792" y="24"/>
      </p:cViewPr>
      <p:guideLst>
        <p:guide orient="horz" pos="3127"/>
        <p:guide pos="2141"/>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IE"/>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a:defRPr sz="1200"/>
            </a:lvl1pPr>
          </a:lstStyle>
          <a:p>
            <a:fld id="{52192E69-D682-4121-ACB5-73CA50181ED3}" type="datetimeFigureOut">
              <a:rPr lang="en-IE" smtClean="0"/>
              <a:pPr/>
              <a:t>07/09/2021</a:t>
            </a:fld>
            <a:endParaRPr lang="en-IE"/>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en-IE"/>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a:defRPr sz="1200"/>
            </a:lvl1pPr>
          </a:lstStyle>
          <a:p>
            <a:endParaRPr lang="en-IE"/>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a:defRPr sz="1200"/>
            </a:lvl1pPr>
          </a:lstStyle>
          <a:p>
            <a:fld id="{D5A08AA6-BAA5-49E9-B713-C816682E4421}" type="slidenum">
              <a:rPr lang="en-IE" smtClean="0"/>
              <a:pPr/>
              <a:t>‹#›</a:t>
            </a:fld>
            <a:endParaRPr lang="en-IE"/>
          </a:p>
        </p:txBody>
      </p:sp>
    </p:spTree>
    <p:extLst>
      <p:ext uri="{BB962C8B-B14F-4D97-AF65-F5344CB8AC3E}">
        <p14:creationId xmlns="" xmlns:p14="http://schemas.microsoft.com/office/powerpoint/2010/main" val="3478316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D5A08AA6-BAA5-49E9-B713-C816682E4421}" type="slidenum">
              <a:rPr lang="en-IE" smtClean="0"/>
              <a:pPr/>
              <a:t>1</a:t>
            </a:fld>
            <a:endParaRPr lang="en-IE"/>
          </a:p>
        </p:txBody>
      </p:sp>
    </p:spTree>
    <p:extLst>
      <p:ext uri="{BB962C8B-B14F-4D97-AF65-F5344CB8AC3E}">
        <p14:creationId xmlns="" xmlns:p14="http://schemas.microsoft.com/office/powerpoint/2010/main" val="8662629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10</a:t>
            </a:fld>
            <a:endParaRPr lang="en-IE"/>
          </a:p>
        </p:txBody>
      </p:sp>
    </p:spTree>
    <p:extLst>
      <p:ext uri="{BB962C8B-B14F-4D97-AF65-F5344CB8AC3E}">
        <p14:creationId xmlns="" xmlns:p14="http://schemas.microsoft.com/office/powerpoint/2010/main" val="59762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199E3C68-8C43-488B-95DD-0BDA1A6984B0}" type="slidenum">
              <a:rPr lang="en-IE" smtClean="0"/>
              <a:pPr/>
              <a:t>12</a:t>
            </a:fld>
            <a:endParaRPr lang="en-IE"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199E3C68-8C43-488B-95DD-0BDA1A6984B0}" type="slidenum">
              <a:rPr lang="en-IE" smtClean="0"/>
              <a:pPr/>
              <a:t>13</a:t>
            </a:fld>
            <a:endParaRPr lang="en-IE"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9656DEB8-D85F-4A8E-A553-E3160C399853}" type="slidenum">
              <a:rPr lang="en-IE" smtClean="0"/>
              <a:pPr/>
              <a:t>14</a:t>
            </a:fld>
            <a:endParaRPr lang="en-IE"/>
          </a:p>
        </p:txBody>
      </p:sp>
    </p:spTree>
    <p:extLst>
      <p:ext uri="{BB962C8B-B14F-4D97-AF65-F5344CB8AC3E}">
        <p14:creationId xmlns="" xmlns:p14="http://schemas.microsoft.com/office/powerpoint/2010/main" val="12206743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10"/>
          </p:nvPr>
        </p:nvSpPr>
        <p:spPr/>
        <p:txBody>
          <a:bodyPr/>
          <a:lstStyle/>
          <a:p>
            <a:fld id="{04C2C6B5-2C11-49B4-B057-D1B3E57CC4A9}" type="slidenum">
              <a:rPr lang="en-IE" smtClean="0">
                <a:solidFill>
                  <a:prstClr val="black"/>
                </a:solidFill>
              </a:rPr>
              <a:pPr/>
              <a:t>15</a:t>
            </a:fld>
            <a:endParaRPr lang="en-IE">
              <a:solidFill>
                <a:prstClr val="black"/>
              </a:solidFill>
            </a:endParaRPr>
          </a:p>
        </p:txBody>
      </p:sp>
    </p:spTree>
    <p:extLst>
      <p:ext uri="{BB962C8B-B14F-4D97-AF65-F5344CB8AC3E}">
        <p14:creationId xmlns="" xmlns:p14="http://schemas.microsoft.com/office/powerpoint/2010/main" val="30474644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5A08AA6-BAA5-49E9-B713-C816682E4421}" type="slidenum">
              <a:rPr lang="en-IE" smtClean="0"/>
              <a:pPr/>
              <a:t>16</a:t>
            </a:fld>
            <a:endParaRPr lang="en-IE"/>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17</a:t>
            </a:fld>
            <a:endParaRPr lang="en-IE"/>
          </a:p>
        </p:txBody>
      </p:sp>
    </p:spTree>
    <p:extLst>
      <p:ext uri="{BB962C8B-B14F-4D97-AF65-F5344CB8AC3E}">
        <p14:creationId xmlns="" xmlns:p14="http://schemas.microsoft.com/office/powerpoint/2010/main" val="3795057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19</a:t>
            </a:fld>
            <a:endParaRPr lang="en-IE"/>
          </a:p>
        </p:txBody>
      </p:sp>
    </p:spTree>
    <p:extLst>
      <p:ext uri="{BB962C8B-B14F-4D97-AF65-F5344CB8AC3E}">
        <p14:creationId xmlns="" xmlns:p14="http://schemas.microsoft.com/office/powerpoint/2010/main" val="31125875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We’ll get started first by asking some questions</a:t>
            </a:r>
          </a:p>
          <a:p>
            <a:r>
              <a:rPr lang="en-GB" sz="1200" dirty="0"/>
              <a:t>17% of the population are </a:t>
            </a:r>
          </a:p>
          <a:p>
            <a:r>
              <a:rPr lang="en-GB" dirty="0"/>
              <a:t>46% are achieving the minimum level of activity recommended by the National Guidelines by being moderately active for at least 150 minutes a week.</a:t>
            </a:r>
            <a:endParaRPr lang="en-IE" dirty="0"/>
          </a:p>
          <a:p>
            <a:r>
              <a:rPr lang="en-IE" dirty="0"/>
              <a:t>I’m going to ask Bill to set this up </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I might add to this &amp; say or before Theresa published an article in the Nursing magazine in May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So had you heard about MECC? Please let us know how you heard about MECC by typing in to the chat box.</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endParaRPr lang="en-IE" dirty="0"/>
          </a:p>
          <a:p>
            <a:endParaRPr lang="en-IE" dirty="0"/>
          </a:p>
          <a:p>
            <a:r>
              <a:rPr lang="en-IE" dirty="0"/>
              <a:t>So, looks like the majority of you have these conversations with your patients. The good news is that you are already doing MECC. You are making every contact count. You may not know the name but you will most likely know what’s involved with having these conversations</a:t>
            </a:r>
          </a:p>
          <a:p>
            <a:endParaRPr lang="en-IE" dirty="0"/>
          </a:p>
          <a:p>
            <a:r>
              <a:rPr lang="en-IE" dirty="0"/>
              <a:t>So this brings us to the question…. . ‘What is MECC?’</a:t>
            </a:r>
          </a:p>
          <a:p>
            <a:endParaRPr lang="en-IE" dirty="0"/>
          </a:p>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20</a:t>
            </a:fld>
            <a:endParaRPr lang="en-IE"/>
          </a:p>
        </p:txBody>
      </p:sp>
    </p:spTree>
    <p:extLst>
      <p:ext uri="{BB962C8B-B14F-4D97-AF65-F5344CB8AC3E}">
        <p14:creationId xmlns="" xmlns:p14="http://schemas.microsoft.com/office/powerpoint/2010/main" val="31125875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We’ll get started first by asking some questions</a:t>
            </a:r>
          </a:p>
          <a:p>
            <a:r>
              <a:rPr lang="en-GB" sz="1200" dirty="0"/>
              <a:t>17% of the population are </a:t>
            </a:r>
          </a:p>
          <a:p>
            <a:r>
              <a:rPr lang="en-GB" dirty="0"/>
              <a:t>46% are achieving the minimum level of activity recommended by the National Guidelines by being moderately active for at least 150 minutes a week.</a:t>
            </a:r>
            <a:endParaRPr lang="en-IE" dirty="0"/>
          </a:p>
          <a:p>
            <a:r>
              <a:rPr lang="en-IE" dirty="0"/>
              <a:t>I’m going to ask Bill to set this up </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I might add to this &amp; say or before Theresa published an article in the Nursing magazine in May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So had you heard about MECC? Please let us know how you heard about MECC by typing in to the chat box.</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endParaRPr lang="en-IE" dirty="0"/>
          </a:p>
          <a:p>
            <a:endParaRPr lang="en-IE" dirty="0"/>
          </a:p>
          <a:p>
            <a:r>
              <a:rPr lang="en-IE" dirty="0"/>
              <a:t>So, looks like the majority of you have these conversations with your patients. The good news is that you are already doing MECC. You are making every contact count. You may not know the name but you will most likely know what’s involved with having these conversations</a:t>
            </a:r>
          </a:p>
          <a:p>
            <a:endParaRPr lang="en-IE" dirty="0"/>
          </a:p>
          <a:p>
            <a:r>
              <a:rPr lang="en-IE" dirty="0"/>
              <a:t>So this brings us to the question…. . ‘What is MECC?’</a:t>
            </a:r>
          </a:p>
          <a:p>
            <a:endParaRPr lang="en-IE" dirty="0"/>
          </a:p>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21</a:t>
            </a:fld>
            <a:endParaRPr lang="en-IE"/>
          </a:p>
        </p:txBody>
      </p:sp>
    </p:spTree>
    <p:extLst>
      <p:ext uri="{BB962C8B-B14F-4D97-AF65-F5344CB8AC3E}">
        <p14:creationId xmlns="" xmlns:p14="http://schemas.microsoft.com/office/powerpoint/2010/main" val="19728642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2</a:t>
            </a:fld>
            <a:endParaRPr lang="en-IE"/>
          </a:p>
        </p:txBody>
      </p:sp>
    </p:spTree>
    <p:extLst>
      <p:ext uri="{BB962C8B-B14F-4D97-AF65-F5344CB8AC3E}">
        <p14:creationId xmlns="" xmlns:p14="http://schemas.microsoft.com/office/powerpoint/2010/main" val="17412187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a:t>We’ll get started first by asking some questions</a:t>
            </a:r>
          </a:p>
          <a:p>
            <a:r>
              <a:rPr lang="en-GB" sz="1200" dirty="0"/>
              <a:t>17% of the population are </a:t>
            </a:r>
          </a:p>
          <a:p>
            <a:r>
              <a:rPr lang="en-GB" dirty="0"/>
              <a:t>46% are achieving the minimum level of activity recommended by the National Guidelines by being moderately active for at least 150 minutes a week.</a:t>
            </a:r>
            <a:endParaRPr lang="en-IE" dirty="0"/>
          </a:p>
          <a:p>
            <a:r>
              <a:rPr lang="en-IE" dirty="0"/>
              <a:t>I’m going to ask Bill to set this up </a:t>
            </a:r>
          </a:p>
          <a:p>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I might add to this &amp; say or before Theresa published an article in the Nursing magazine in May this year.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IE" sz="1200" dirty="0"/>
              <a:t>So had you heard about MECC? Please let us know how you heard about MECC by typing in to the chat box.</a:t>
            </a:r>
            <a:endParaRPr lang="en-IE"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dirty="0"/>
          </a:p>
          <a:p>
            <a:endParaRPr lang="en-IE" dirty="0"/>
          </a:p>
          <a:p>
            <a:endParaRPr lang="en-IE" dirty="0"/>
          </a:p>
          <a:p>
            <a:r>
              <a:rPr lang="en-IE" dirty="0"/>
              <a:t>So, looks like the majority of you have these conversations with your patients. The good news is that you are already doing MECC. You are making every contact count. You may not know the name but you will most likely know what’s involved with having these conversations</a:t>
            </a:r>
          </a:p>
          <a:p>
            <a:endParaRPr lang="en-IE" dirty="0"/>
          </a:p>
          <a:p>
            <a:r>
              <a:rPr lang="en-IE" dirty="0"/>
              <a:t>So this brings us to the question…. . ‘What is MECC?’</a:t>
            </a:r>
          </a:p>
          <a:p>
            <a:endParaRPr lang="en-IE" dirty="0"/>
          </a:p>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22</a:t>
            </a:fld>
            <a:endParaRPr lang="en-IE"/>
          </a:p>
        </p:txBody>
      </p:sp>
    </p:spTree>
    <p:extLst>
      <p:ext uri="{BB962C8B-B14F-4D97-AF65-F5344CB8AC3E}">
        <p14:creationId xmlns="" xmlns:p14="http://schemas.microsoft.com/office/powerpoint/2010/main" val="224303952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23</a:t>
            </a:fld>
            <a:endParaRPr lang="en-IE"/>
          </a:p>
        </p:txBody>
      </p:sp>
    </p:spTree>
    <p:extLst>
      <p:ext uri="{BB962C8B-B14F-4D97-AF65-F5344CB8AC3E}">
        <p14:creationId xmlns="" xmlns:p14="http://schemas.microsoft.com/office/powerpoint/2010/main" val="35217582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0007303-7B47-4EF3-BF67-54347EA45095}" type="slidenum">
              <a:rPr lang="en-IE" smtClean="0"/>
              <a:pPr/>
              <a:t>24</a:t>
            </a:fld>
            <a:endParaRPr lang="en-IE"/>
          </a:p>
        </p:txBody>
      </p:sp>
    </p:spTree>
    <p:extLst>
      <p:ext uri="{BB962C8B-B14F-4D97-AF65-F5344CB8AC3E}">
        <p14:creationId xmlns="" xmlns:p14="http://schemas.microsoft.com/office/powerpoint/2010/main" val="185631549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p:txBody>
      </p:sp>
      <p:sp>
        <p:nvSpPr>
          <p:cNvPr id="4" name="Slide Number Placeholder 3"/>
          <p:cNvSpPr>
            <a:spLocks noGrp="1"/>
          </p:cNvSpPr>
          <p:nvPr>
            <p:ph type="sldNum" sz="quarter" idx="10"/>
          </p:nvPr>
        </p:nvSpPr>
        <p:spPr/>
        <p:txBody>
          <a:bodyPr/>
          <a:lstStyle/>
          <a:p>
            <a:fld id="{40007303-7B47-4EF3-BF67-54347EA45095}" type="slidenum">
              <a:rPr lang="en-IE" smtClean="0"/>
              <a:pPr/>
              <a:t>25</a:t>
            </a:fld>
            <a:endParaRPr lang="en-IE"/>
          </a:p>
        </p:txBody>
      </p:sp>
    </p:spTree>
    <p:extLst>
      <p:ext uri="{BB962C8B-B14F-4D97-AF65-F5344CB8AC3E}">
        <p14:creationId xmlns="" xmlns:p14="http://schemas.microsoft.com/office/powerpoint/2010/main" val="3876745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5A08AA6-BAA5-49E9-B713-C816682E4421}" type="slidenum">
              <a:rPr lang="en-IE" smtClean="0"/>
              <a:pPr/>
              <a:t>26</a:t>
            </a:fld>
            <a:endParaRPr lang="en-IE"/>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IE" sz="1200" kern="1200" baseline="0" dirty="0">
              <a:solidFill>
                <a:schemeClr val="dk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199E3C68-8C43-488B-95DD-0BDA1A6984B0}" type="slidenum">
              <a:rPr lang="en-IE" smtClean="0"/>
              <a:pPr/>
              <a:t>27</a:t>
            </a:fld>
            <a:endParaRPr lang="en-IE" dirty="0"/>
          </a:p>
        </p:txBody>
      </p:sp>
    </p:spTree>
    <p:extLst>
      <p:ext uri="{BB962C8B-B14F-4D97-AF65-F5344CB8AC3E}">
        <p14:creationId xmlns="" xmlns:p14="http://schemas.microsoft.com/office/powerpoint/2010/main" val="580580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 typeface="Arial" pitchFamily="34" charset="0"/>
              <a:buNone/>
            </a:pPr>
            <a:endParaRPr lang="en-IE" sz="1200" kern="1200" baseline="0" dirty="0">
              <a:solidFill>
                <a:schemeClr val="dk1"/>
              </a:solidFill>
              <a:effectLst/>
              <a:latin typeface="+mn-lt"/>
              <a:ea typeface="+mn-ea"/>
              <a:cs typeface="+mn-cs"/>
            </a:endParaRPr>
          </a:p>
          <a:p>
            <a:endParaRPr lang="en-IE" dirty="0"/>
          </a:p>
        </p:txBody>
      </p:sp>
      <p:sp>
        <p:nvSpPr>
          <p:cNvPr id="4" name="Slide Number Placeholder 3"/>
          <p:cNvSpPr>
            <a:spLocks noGrp="1"/>
          </p:cNvSpPr>
          <p:nvPr>
            <p:ph type="sldNum" sz="quarter" idx="10"/>
          </p:nvPr>
        </p:nvSpPr>
        <p:spPr/>
        <p:txBody>
          <a:bodyPr/>
          <a:lstStyle/>
          <a:p>
            <a:fld id="{199E3C68-8C43-488B-95DD-0BDA1A6984B0}" type="slidenum">
              <a:rPr lang="en-IE" smtClean="0"/>
              <a:pPr/>
              <a:t>28</a:t>
            </a:fld>
            <a:endParaRPr lang="en-IE" dirty="0"/>
          </a:p>
        </p:txBody>
      </p:sp>
    </p:spTree>
    <p:extLst>
      <p:ext uri="{BB962C8B-B14F-4D97-AF65-F5344CB8AC3E}">
        <p14:creationId xmlns="" xmlns:p14="http://schemas.microsoft.com/office/powerpoint/2010/main" val="3112998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dirty="0"/>
          </a:p>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3</a:t>
            </a:fld>
            <a:endParaRPr lang="en-IE"/>
          </a:p>
        </p:txBody>
      </p:sp>
    </p:spTree>
    <p:extLst>
      <p:ext uri="{BB962C8B-B14F-4D97-AF65-F5344CB8AC3E}">
        <p14:creationId xmlns="" xmlns:p14="http://schemas.microsoft.com/office/powerpoint/2010/main" val="1605635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4</a:t>
            </a:fld>
            <a:endParaRPr lang="en-IE"/>
          </a:p>
        </p:txBody>
      </p:sp>
    </p:spTree>
    <p:extLst>
      <p:ext uri="{BB962C8B-B14F-4D97-AF65-F5344CB8AC3E}">
        <p14:creationId xmlns="" xmlns:p14="http://schemas.microsoft.com/office/powerpoint/2010/main" val="223828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IE" dirty="0"/>
          </a:p>
        </p:txBody>
      </p:sp>
      <p:sp>
        <p:nvSpPr>
          <p:cNvPr id="4" name="Slide Number Placeholder 3"/>
          <p:cNvSpPr>
            <a:spLocks noGrp="1"/>
          </p:cNvSpPr>
          <p:nvPr>
            <p:ph type="sldNum" sz="quarter" idx="10"/>
          </p:nvPr>
        </p:nvSpPr>
        <p:spPr/>
        <p:txBody>
          <a:bodyPr/>
          <a:lstStyle/>
          <a:p>
            <a:fld id="{D5A08AA6-BAA5-49E9-B713-C816682E4421}" type="slidenum">
              <a:rPr lang="en-IE" smtClean="0"/>
              <a:pPr/>
              <a:t>5</a:t>
            </a:fld>
            <a:endParaRPr lang="en-I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450" y="4714875"/>
            <a:ext cx="5438775" cy="5013741"/>
          </a:xfrm>
        </p:spPr>
        <p:txBody>
          <a:bodyPr/>
          <a:lstStyle/>
          <a:p>
            <a:pPr marL="0" indent="0">
              <a:buFont typeface="Arial" panose="020B0604020202020204" pitchFamily="34" charset="0"/>
              <a:buNone/>
            </a:pPr>
            <a:endParaRPr lang="en-IE" dirty="0"/>
          </a:p>
        </p:txBody>
      </p:sp>
      <p:sp>
        <p:nvSpPr>
          <p:cNvPr id="4" name="Slide Number Placeholder 3"/>
          <p:cNvSpPr>
            <a:spLocks noGrp="1"/>
          </p:cNvSpPr>
          <p:nvPr>
            <p:ph type="sldNum" sz="quarter" idx="10"/>
          </p:nvPr>
        </p:nvSpPr>
        <p:spPr/>
        <p:txBody>
          <a:bodyPr/>
          <a:lstStyle/>
          <a:p>
            <a:fld id="{9656DEB8-D85F-4A8E-A553-E3160C399853}" type="slidenum">
              <a:rPr lang="en-IE" smtClean="0"/>
              <a:pPr/>
              <a:t>6</a:t>
            </a:fld>
            <a:endParaRPr lang="en-IE"/>
          </a:p>
        </p:txBody>
      </p:sp>
    </p:spTree>
    <p:extLst>
      <p:ext uri="{BB962C8B-B14F-4D97-AF65-F5344CB8AC3E}">
        <p14:creationId xmlns="" xmlns:p14="http://schemas.microsoft.com/office/powerpoint/2010/main" val="23534050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7</a:t>
            </a:fld>
            <a:endParaRPr lang="en-IE"/>
          </a:p>
        </p:txBody>
      </p:sp>
    </p:spTree>
    <p:extLst>
      <p:ext uri="{BB962C8B-B14F-4D97-AF65-F5344CB8AC3E}">
        <p14:creationId xmlns="" xmlns:p14="http://schemas.microsoft.com/office/powerpoint/2010/main" val="2557301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IE" sz="1200" dirty="0"/>
          </a:p>
          <a:p>
            <a:endParaRPr lang="en-IE" dirty="0"/>
          </a:p>
        </p:txBody>
      </p:sp>
      <p:sp>
        <p:nvSpPr>
          <p:cNvPr id="4" name="Slide Number Placeholder 3"/>
          <p:cNvSpPr>
            <a:spLocks noGrp="1"/>
          </p:cNvSpPr>
          <p:nvPr>
            <p:ph type="sldNum" sz="quarter" idx="5"/>
          </p:nvPr>
        </p:nvSpPr>
        <p:spPr/>
        <p:txBody>
          <a:bodyPr/>
          <a:lstStyle/>
          <a:p>
            <a:fld id="{D5A08AA6-BAA5-49E9-B713-C816682E4421}" type="slidenum">
              <a:rPr lang="en-IE" smtClean="0"/>
              <a:pPr/>
              <a:t>8</a:t>
            </a:fld>
            <a:endParaRPr lang="en-IE"/>
          </a:p>
        </p:txBody>
      </p:sp>
    </p:spTree>
    <p:extLst>
      <p:ext uri="{BB962C8B-B14F-4D97-AF65-F5344CB8AC3E}">
        <p14:creationId xmlns="" xmlns:p14="http://schemas.microsoft.com/office/powerpoint/2010/main" val="19468979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None/>
            </a:pPr>
            <a:endParaRPr lang="en-IE" dirty="0"/>
          </a:p>
        </p:txBody>
      </p:sp>
      <p:sp>
        <p:nvSpPr>
          <p:cNvPr id="4" name="Slide Number Placeholder 3"/>
          <p:cNvSpPr>
            <a:spLocks noGrp="1"/>
          </p:cNvSpPr>
          <p:nvPr>
            <p:ph type="sldNum" sz="quarter" idx="10"/>
          </p:nvPr>
        </p:nvSpPr>
        <p:spPr/>
        <p:txBody>
          <a:bodyPr/>
          <a:lstStyle/>
          <a:p>
            <a:fld id="{D5A08AA6-BAA5-49E9-B713-C816682E4421}" type="slidenum">
              <a:rPr lang="en-IE" smtClean="0">
                <a:solidFill>
                  <a:prstClr val="black"/>
                </a:solidFill>
              </a:rPr>
              <a:pPr/>
              <a:t>9</a:t>
            </a:fld>
            <a:endParaRPr lang="en-IE" dirty="0">
              <a:solidFill>
                <a:prstClr val="black"/>
              </a:solidFill>
            </a:endParaRPr>
          </a:p>
        </p:txBody>
      </p:sp>
    </p:spTree>
    <p:extLst>
      <p:ext uri="{BB962C8B-B14F-4D97-AF65-F5344CB8AC3E}">
        <p14:creationId xmlns="" xmlns:p14="http://schemas.microsoft.com/office/powerpoint/2010/main" val="33010943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139FE04-85BB-FF44-A662-545F317729A4}"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4672792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9FE04-85BB-FF44-A662-545F317729A4}"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7602482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9FE04-85BB-FF44-A662-545F317729A4}"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7573477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 xmlns:a14="http://schemas.microsoft.com/office/drawing/2010/main" val="0"/>
              </a:ext>
            </a:extLst>
          </a:blip>
          <a:stretch>
            <a:fillRect/>
          </a:stretch>
        </p:blipFill>
        <p:spPr>
          <a:xfrm>
            <a:off x="-1" y="0"/>
            <a:ext cx="12172569" cy="6688667"/>
          </a:xfrm>
          <a:prstGeom prst="rect">
            <a:avLst/>
          </a:prstGeom>
        </p:spPr>
      </p:pic>
      <p:sp>
        <p:nvSpPr>
          <p:cNvPr id="4" name="Date Placeholder 3"/>
          <p:cNvSpPr>
            <a:spLocks noGrp="1"/>
          </p:cNvSpPr>
          <p:nvPr>
            <p:ph type="dt" sz="half" idx="10"/>
          </p:nvPr>
        </p:nvSpPr>
        <p:spPr>
          <a:xfrm>
            <a:off x="1121886" y="6448271"/>
            <a:ext cx="2743200" cy="311646"/>
          </a:xfrm>
        </p:spPr>
        <p:txBody>
          <a:bodyPr/>
          <a:lstStyle/>
          <a:p>
            <a:fld id="{3B8793A8-9CD9-D54C-9814-FACD9C0E517A}" type="datetimeFigureOut">
              <a:rPr lang="en-US" smtClean="0">
                <a:solidFill>
                  <a:prstClr val="black">
                    <a:tint val="75000"/>
                  </a:prstClr>
                </a:solidFill>
              </a:rPr>
              <a:pPr/>
              <a:t>9/7/2021</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8" name="Title 1"/>
          <p:cNvSpPr>
            <a:spLocks noGrp="1"/>
          </p:cNvSpPr>
          <p:nvPr>
            <p:ph type="title"/>
          </p:nvPr>
        </p:nvSpPr>
        <p:spPr>
          <a:xfrm>
            <a:off x="398814" y="415636"/>
            <a:ext cx="8733312" cy="712520"/>
          </a:xfrm>
        </p:spPr>
        <p:txBody>
          <a:bodyPr anchor="t"/>
          <a:lstStyle/>
          <a:p>
            <a:r>
              <a:rPr lang="en-US"/>
              <a:t>Click to edit Master title style</a:t>
            </a:r>
          </a:p>
        </p:txBody>
      </p:sp>
      <p:pic>
        <p:nvPicPr>
          <p:cNvPr id="9" name="Picture 8"/>
          <p:cNvPicPr>
            <a:picLocks noChangeAspect="1"/>
          </p:cNvPicPr>
          <p:nvPr userDrawn="1"/>
        </p:nvPicPr>
        <p:blipFill>
          <a:blip r:embed="rId3" cstate="print">
            <a:extLst>
              <a:ext uri="{28A0092B-C50C-407E-A947-70E740481C1C}">
                <a14:useLocalDpi xmlns="" xmlns:a14="http://schemas.microsoft.com/office/drawing/2010/main" val="0"/>
              </a:ext>
            </a:extLst>
          </a:blip>
          <a:stretch>
            <a:fillRect/>
          </a:stretch>
        </p:blipFill>
        <p:spPr>
          <a:xfrm>
            <a:off x="398813" y="6339100"/>
            <a:ext cx="549560" cy="420817"/>
          </a:xfrm>
          <a:prstGeom prst="rect">
            <a:avLst/>
          </a:prstGeom>
        </p:spPr>
      </p:pic>
      <p:pic>
        <p:nvPicPr>
          <p:cNvPr id="10" name="Picture 9"/>
          <p:cNvPicPr/>
          <p:nvPr userDrawn="1"/>
        </p:nvPicPr>
        <p:blipFill>
          <a:blip r:embed="rId4" cstate="print">
            <a:extLst>
              <a:ext uri="{28A0092B-C50C-407E-A947-70E740481C1C}">
                <a14:useLocalDpi xmlns="" xmlns:a14="http://schemas.microsoft.com/office/drawing/2010/main" val="0"/>
              </a:ext>
            </a:extLst>
          </a:blip>
          <a:stretch>
            <a:fillRect/>
          </a:stretch>
        </p:blipFill>
        <p:spPr>
          <a:xfrm>
            <a:off x="9838752" y="6309478"/>
            <a:ext cx="1828800" cy="480060"/>
          </a:xfrm>
          <a:prstGeom prst="rect">
            <a:avLst/>
          </a:prstGeom>
        </p:spPr>
      </p:pic>
    </p:spTree>
    <p:extLst>
      <p:ext uri="{BB962C8B-B14F-4D97-AF65-F5344CB8AC3E}">
        <p14:creationId xmlns="" xmlns:p14="http://schemas.microsoft.com/office/powerpoint/2010/main" val="3018269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39FE04-85BB-FF44-A662-545F317729A4}"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1078437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39FE04-85BB-FF44-A662-545F317729A4}" type="datetimeFigureOut">
              <a:rPr lang="en-US" smtClean="0"/>
              <a:pPr/>
              <a:t>9/7/2021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521370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39FE04-85BB-FF44-A662-545F317729A4}"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7363814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39FE04-85BB-FF44-A662-545F317729A4}" type="datetimeFigureOut">
              <a:rPr lang="en-US" smtClean="0"/>
              <a:pPr/>
              <a:t>9/7/2021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207549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39FE04-85BB-FF44-A662-545F317729A4}" type="datetimeFigureOut">
              <a:rPr lang="en-US" smtClean="0"/>
              <a:pPr/>
              <a:t>9/7/2021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562015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39FE04-85BB-FF44-A662-545F317729A4}" type="datetimeFigureOut">
              <a:rPr lang="en-US" smtClean="0"/>
              <a:pPr/>
              <a:t>9/7/2021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961651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3059461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139FE04-85BB-FF44-A662-545F317729A4}" type="datetimeFigureOut">
              <a:rPr lang="en-US" smtClean="0"/>
              <a:pPr/>
              <a:t>9/7/2021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7545581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39FE04-85BB-FF44-A662-545F317729A4}" type="datetimeFigureOut">
              <a:rPr lang="en-US" smtClean="0"/>
              <a:pPr/>
              <a:t>9/7/2021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96AF237-0192-AC42-9561-DCBEAA3C3FF1}" type="slidenum">
              <a:rPr lang="en-US" smtClean="0"/>
              <a:pPr/>
              <a:t>‹#›</a:t>
            </a:fld>
            <a:endParaRPr lang="en-US"/>
          </a:p>
        </p:txBody>
      </p:sp>
    </p:spTree>
    <p:extLst>
      <p:ext uri="{BB962C8B-B14F-4D97-AF65-F5344CB8AC3E}">
        <p14:creationId xmlns=""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s://learning.makingeverycontactcount.ie/" TargetMode="External"/></Relationships>
</file>

<file path=ppt/slides/_rels/slide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jpeg"/><Relationship Id="rId7"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18.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mailto:support@quit.ie" TargetMode="External"/><Relationship Id="rId5" Type="http://schemas.openxmlformats.org/officeDocument/2006/relationships/hyperlink" Target="http://www.quit.ie/" TargetMode="External"/><Relationship Id="rId4" Type="http://schemas.openxmlformats.org/officeDocument/2006/relationships/image" Target="../media/image5.jpeg"/></Relationships>
</file>

<file path=ppt/slides/_rels/slide21.xml.rels><?xml version="1.0" encoding="UTF-8" standalone="yes"?>
<Relationships xmlns="http://schemas.openxmlformats.org/package/2006/relationships"><Relationship Id="rId8" Type="http://schemas.openxmlformats.org/officeDocument/2006/relationships/hyperlink" Target="https://www.fit4life.ie/" TargetMode="External"/><Relationship Id="rId3" Type="http://schemas.openxmlformats.org/officeDocument/2006/relationships/image" Target="../media/image1.jpeg"/><Relationship Id="rId7" Type="http://schemas.openxmlformats.org/officeDocument/2006/relationships/hyperlink" Target="https://www.parkrun.i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hyperlink" Target="https://www.getirelandwalking.ie/" TargetMode="External"/><Relationship Id="rId5" Type="http://schemas.openxmlformats.org/officeDocument/2006/relationships/hyperlink" Target="https://www.sportireland.ie/participation/lsp-contact-finder" TargetMode="External"/><Relationship Id="rId4" Type="http://schemas.openxmlformats.org/officeDocument/2006/relationships/hyperlink" Target="https://www2.hse.ie/healthy-eating-active-living/exercise/"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hyperlink" Target="https://www.hse.ie/communitycooking" TargetMode="External"/><Relationship Id="rId4" Type="http://schemas.openxmlformats.org/officeDocument/2006/relationships/hyperlink" Target="https://www2.hse.ie/healthy-eating-active-living/nutrition/"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hyperlink" Target="http://www.drugs.ie/" TargetMode="External"/><Relationship Id="rId4" Type="http://schemas.openxmlformats.org/officeDocument/2006/relationships/hyperlink" Target="http://www.askaboutalcohol.i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5.jpeg"/></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9.xml.rels><?xml version="1.0" encoding="UTF-8" standalone="yes"?>
<Relationships xmlns="http://schemas.openxmlformats.org/package/2006/relationships"><Relationship Id="rId3" Type="http://schemas.openxmlformats.org/officeDocument/2006/relationships/hyperlink" Target="http://www.makingeverycontactcount.ie/"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5.jpeg"/><Relationship Id="rId4" Type="http://schemas.openxmlformats.org/officeDocument/2006/relationships/hyperlink" Target="http://www.healthpromotion.ie/"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5.jpe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gov.ie/en/read/healthy-ireland-6746/" TargetMode="External"/><Relationship Id="rId11" Type="http://schemas.openxmlformats.org/officeDocument/2006/relationships/image" Target="../media/image15.png"/><Relationship Id="rId5" Type="http://schemas.openxmlformats.org/officeDocument/2006/relationships/image" Target="../media/image10.png"/><Relationship Id="rId10" Type="http://schemas.openxmlformats.org/officeDocument/2006/relationships/image" Target="../media/image14.png"/><Relationship Id="rId4" Type="http://schemas.openxmlformats.org/officeDocument/2006/relationships/image" Target="../media/image9.jpeg"/><Relationship Id="rId9"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13560"/>
            <a:ext cx="12278300" cy="6858000"/>
          </a:xfrm>
          <a:prstGeom prst="rect">
            <a:avLst/>
          </a:prstGeom>
        </p:spPr>
      </p:pic>
      <p:sp>
        <p:nvSpPr>
          <p:cNvPr id="6" name="Title 1"/>
          <p:cNvSpPr txBox="1">
            <a:spLocks/>
          </p:cNvSpPr>
          <p:nvPr/>
        </p:nvSpPr>
        <p:spPr>
          <a:xfrm>
            <a:off x="0" y="3095244"/>
            <a:ext cx="5303520" cy="1203960"/>
          </a:xfrm>
          <a:prstGeom prst="rect">
            <a:avLst/>
          </a:prstGeom>
        </p:spPr>
        <p:txBody>
          <a:bodyPr vert="horz" lIns="91440" tIns="45720" rIns="91440" bIns="45720" rtlCol="0" anchor="t">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1200" b="1" dirty="0">
                <a:solidFill>
                  <a:srgbClr val="A7005F"/>
                </a:solidFill>
                <a:effectLst>
                  <a:outerShdw blurRad="38100" dist="38100" dir="2700000" algn="tl">
                    <a:srgbClr val="000000">
                      <a:alpha val="43137"/>
                    </a:srgbClr>
                  </a:outerShdw>
                </a:effectLst>
              </a:rPr>
              <a:t> </a:t>
            </a:r>
          </a:p>
          <a:p>
            <a:endParaRPr lang="en-US" sz="1200" b="1" dirty="0">
              <a:solidFill>
                <a:srgbClr val="A7005F"/>
              </a:solidFill>
              <a:effectLst>
                <a:outerShdw blurRad="38100" dist="38100" dir="2700000" algn="tl">
                  <a:srgbClr val="000000">
                    <a:alpha val="43137"/>
                  </a:srgbClr>
                </a:outerShdw>
              </a:effectLst>
            </a:endParaRPr>
          </a:p>
          <a:p>
            <a:endParaRPr lang="en-US" sz="1200" b="1" dirty="0">
              <a:solidFill>
                <a:srgbClr val="A7005F"/>
              </a:solidFill>
              <a:effectLst>
                <a:outerShdw blurRad="38100" dist="38100" dir="2700000" algn="tl">
                  <a:srgbClr val="000000">
                    <a:alpha val="43137"/>
                  </a:srgbClr>
                </a:outerShdw>
              </a:effectLst>
            </a:endParaRPr>
          </a:p>
          <a:p>
            <a:endParaRPr lang="en-US" sz="1200" b="1" dirty="0">
              <a:solidFill>
                <a:srgbClr val="A7005F"/>
              </a:solidFill>
              <a:effectLst>
                <a:outerShdw blurRad="38100" dist="38100" dir="2700000" algn="tl">
                  <a:srgbClr val="000000">
                    <a:alpha val="43137"/>
                  </a:srgbClr>
                </a:outerShdw>
              </a:effectLst>
            </a:endParaRPr>
          </a:p>
          <a:p>
            <a:endParaRPr lang="en-US" sz="1200" b="1" dirty="0">
              <a:solidFill>
                <a:srgbClr val="A7005F"/>
              </a:solidFill>
              <a:effectLst>
                <a:outerShdw blurRad="38100" dist="38100" dir="2700000" algn="tl">
                  <a:srgbClr val="000000">
                    <a:alpha val="43137"/>
                  </a:srgbClr>
                </a:outerShdw>
              </a:effectLst>
            </a:endParaRPr>
          </a:p>
          <a:p>
            <a:endParaRPr lang="en-US" sz="1200" b="1" dirty="0">
              <a:solidFill>
                <a:srgbClr val="A7005F"/>
              </a:solidFill>
              <a:effectLst>
                <a:outerShdw blurRad="38100" dist="38100" dir="2700000" algn="tl">
                  <a:srgbClr val="000000">
                    <a:alpha val="43137"/>
                  </a:srgbClr>
                </a:outerShdw>
              </a:effectLst>
            </a:endParaRPr>
          </a:p>
          <a:p>
            <a:pPr>
              <a:lnSpc>
                <a:spcPct val="160000"/>
              </a:lnSpc>
            </a:pPr>
            <a:endParaRPr lang="en-US" sz="8000" b="1" dirty="0">
              <a:latin typeface="Arial Black" panose="020B0A04020102020204" pitchFamily="34" charset="0"/>
            </a:endParaRPr>
          </a:p>
        </p:txBody>
      </p:sp>
      <p:sp>
        <p:nvSpPr>
          <p:cNvPr id="3" name="TextBox 2"/>
          <p:cNvSpPr txBox="1"/>
          <p:nvPr/>
        </p:nvSpPr>
        <p:spPr>
          <a:xfrm>
            <a:off x="0" y="4170086"/>
            <a:ext cx="8053600" cy="1215717"/>
          </a:xfrm>
          <a:prstGeom prst="rect">
            <a:avLst/>
          </a:prstGeom>
          <a:noFill/>
        </p:spPr>
        <p:txBody>
          <a:bodyPr wrap="square" rtlCol="0">
            <a:spAutoFit/>
          </a:bodyPr>
          <a:lstStyle/>
          <a:p>
            <a:r>
              <a:rPr lang="en-GB" sz="3500" b="1" dirty="0">
                <a:solidFill>
                  <a:srgbClr val="B52273"/>
                </a:solidFill>
              </a:rPr>
              <a:t>Making Every Contact Count Programme </a:t>
            </a:r>
          </a:p>
          <a:p>
            <a:endParaRPr lang="en-GB" sz="1000" b="1" dirty="0">
              <a:solidFill>
                <a:srgbClr val="B52273"/>
              </a:solidFill>
            </a:endParaRPr>
          </a:p>
          <a:p>
            <a:r>
              <a:rPr lang="en-GB" sz="2800" b="1" dirty="0" smtClean="0">
                <a:solidFill>
                  <a:srgbClr val="B52273"/>
                </a:solidFill>
              </a:rPr>
              <a:t>Sandra Coughlan, Health and Wellbeing</a:t>
            </a:r>
            <a:endParaRPr lang="en-IE" sz="2800" dirty="0">
              <a:solidFill>
                <a:srgbClr val="B52273"/>
              </a:solidFill>
            </a:endParaRPr>
          </a:p>
        </p:txBody>
      </p:sp>
      <p:sp>
        <p:nvSpPr>
          <p:cNvPr id="7" name="Rectangle 6">
            <a:extLst>
              <a:ext uri="{FF2B5EF4-FFF2-40B4-BE49-F238E27FC236}">
                <a16:creationId xmlns="" xmlns:a16="http://schemas.microsoft.com/office/drawing/2014/main" id="{A6C30353-39BB-4C12-8A17-5BDA083FAC2E}"/>
              </a:ext>
            </a:extLst>
          </p:cNvPr>
          <p:cNvSpPr/>
          <p:nvPr/>
        </p:nvSpPr>
        <p:spPr>
          <a:xfrm>
            <a:off x="8339139" y="5678191"/>
            <a:ext cx="3939161" cy="957262"/>
          </a:xfrm>
          <a:prstGeom prst="rect">
            <a:avLst/>
          </a:prstGeom>
          <a:solidFill>
            <a:srgbClr val="DDF0F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9431" y="32624"/>
            <a:ext cx="12172569" cy="6688667"/>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endParaRPr lang="en-US" dirty="0"/>
          </a:p>
        </p:txBody>
      </p:sp>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smtClean="0">
                <a:solidFill>
                  <a:srgbClr val="A7005F"/>
                </a:solidFill>
                <a:latin typeface="+mn-lt"/>
              </a:rPr>
              <a:t>MECC &amp; General Practice Nurses</a:t>
            </a:r>
            <a:endParaRPr lang="en-IE" sz="3500" b="1" dirty="0">
              <a:solidFill>
                <a:srgbClr val="A7005F"/>
              </a:solidFill>
              <a:latin typeface="+mn-lt"/>
            </a:endParaRP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930872" y="1711234"/>
            <a:ext cx="9901883" cy="3416320"/>
          </a:xfrm>
          <a:prstGeom prst="rect">
            <a:avLst/>
          </a:prstGeom>
          <a:noFill/>
        </p:spPr>
        <p:txBody>
          <a:bodyPr wrap="square" rtlCol="0">
            <a:spAutoFit/>
          </a:bodyPr>
          <a:lstStyle/>
          <a:p>
            <a:pPr marL="457200" indent="-457200">
              <a:buFont typeface="Arial" pitchFamily="34" charset="0"/>
              <a:buChar char="•"/>
            </a:pPr>
            <a:r>
              <a:rPr lang="en-IE" sz="2400" dirty="0"/>
              <a:t>Unique opportunity with all patient consultations</a:t>
            </a:r>
          </a:p>
          <a:p>
            <a:endParaRPr lang="en-IE" sz="2400" dirty="0"/>
          </a:p>
          <a:p>
            <a:pPr marL="457200" indent="-457200">
              <a:buFont typeface="Arial" pitchFamily="34" charset="0"/>
              <a:buChar char="•"/>
            </a:pPr>
            <a:r>
              <a:rPr lang="en-IE" sz="2400" dirty="0"/>
              <a:t>14 million contacts each year with GP services (GP and Practice Nurses)</a:t>
            </a:r>
          </a:p>
          <a:p>
            <a:pPr marL="457200" indent="-457200">
              <a:buFont typeface="Arial" pitchFamily="34" charset="0"/>
              <a:buChar char="•"/>
            </a:pPr>
            <a:endParaRPr lang="en-IE" sz="2400" dirty="0"/>
          </a:p>
          <a:p>
            <a:pPr marL="457200" indent="-457200">
              <a:buFont typeface="Arial" pitchFamily="34" charset="0"/>
              <a:buChar char="•"/>
            </a:pPr>
            <a:r>
              <a:rPr lang="en-IE" sz="2400" dirty="0"/>
              <a:t>MECC is part of the GP Contract for Chronic Disease Management Programme for GMS/GPVC patients</a:t>
            </a:r>
          </a:p>
          <a:p>
            <a:endParaRPr lang="en-IE" sz="2400" dirty="0"/>
          </a:p>
          <a:p>
            <a:pPr marL="457200" indent="-457200">
              <a:buFont typeface="Arial" pitchFamily="34" charset="0"/>
              <a:buChar char="•"/>
            </a:pPr>
            <a:r>
              <a:rPr lang="en-GB" sz="2400" dirty="0"/>
              <a:t>Risk Factors assessed and health behaviour change intervention carried out</a:t>
            </a:r>
            <a:endParaRPr lang="en-IE" sz="2400" dirty="0"/>
          </a:p>
        </p:txBody>
      </p:sp>
    </p:spTree>
    <p:extLst>
      <p:ext uri="{BB962C8B-B14F-4D97-AF65-F5344CB8AC3E}">
        <p14:creationId xmlns="" xmlns:p14="http://schemas.microsoft.com/office/powerpoint/2010/main" val="42027727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E7D5B182-4231-4ADE-A51E-4197C76F51FC}"/>
              </a:ext>
            </a:extLst>
          </p:cNvPr>
          <p:cNvSpPr txBox="1">
            <a:spLocks/>
          </p:cNvSpPr>
          <p:nvPr/>
        </p:nvSpPr>
        <p:spPr>
          <a:xfrm>
            <a:off x="465063" y="169816"/>
            <a:ext cx="10888737" cy="755217"/>
          </a:xfrm>
          <a:prstGeom prst="rect">
            <a:avLst/>
          </a:prstGeom>
        </p:spPr>
        <p:txBody>
          <a:bodyPr>
            <a:normAutofit fontScale="40000" lnSpcReduction="20000"/>
          </a:bodyPr>
          <a:lstStyle/>
          <a:p>
            <a:pPr lvl="0">
              <a:lnSpc>
                <a:spcPct val="90000"/>
              </a:lnSpc>
              <a:spcBef>
                <a:spcPct val="0"/>
              </a:spcBef>
            </a:pPr>
            <a:r>
              <a:rPr lang="en-IE" sz="8800" b="1" dirty="0" smtClean="0">
                <a:solidFill>
                  <a:srgbClr val="A7005F"/>
                </a:solidFill>
                <a:ea typeface="+mj-ea"/>
                <a:cs typeface="+mj-cs"/>
              </a:rPr>
              <a:t>Video 2  - A Brief Intervention in action - GP</a:t>
            </a:r>
            <a:r>
              <a:rPr kumimoji="0" lang="en-IE" sz="4400" b="1" i="0" u="none" strike="noStrike" kern="1200" cap="none" spc="0" normalizeH="0" baseline="0" noProof="0" dirty="0" smtClean="0">
                <a:ln>
                  <a:noFill/>
                </a:ln>
                <a:solidFill>
                  <a:srgbClr val="A7005F"/>
                </a:solidFill>
                <a:effectLst/>
                <a:uLnTx/>
                <a:uFillTx/>
                <a:latin typeface="+mn-lt"/>
                <a:ea typeface="+mj-ea"/>
                <a:cs typeface="+mj-cs"/>
              </a:rPr>
              <a:t/>
            </a:r>
            <a:br>
              <a:rPr kumimoji="0" lang="en-IE" sz="4400" b="1" i="0" u="none" strike="noStrike" kern="1200" cap="none" spc="0" normalizeH="0" baseline="0" noProof="0" dirty="0" smtClean="0">
                <a:ln>
                  <a:noFill/>
                </a:ln>
                <a:solidFill>
                  <a:srgbClr val="A7005F"/>
                </a:solidFill>
                <a:effectLst/>
                <a:uLnTx/>
                <a:uFillTx/>
                <a:latin typeface="+mn-lt"/>
                <a:ea typeface="+mj-ea"/>
                <a:cs typeface="+mj-cs"/>
              </a:rPr>
            </a:br>
            <a:endParaRPr kumimoji="0" lang="en-IE"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14540307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 y="-25806"/>
            <a:ext cx="12172569" cy="6883806"/>
          </a:xfrm>
          <a:prstGeom prst="rect">
            <a:avLst/>
          </a:prstGeom>
        </p:spPr>
      </p:pic>
      <p:sp>
        <p:nvSpPr>
          <p:cNvPr id="4" name="Title 3"/>
          <p:cNvSpPr>
            <a:spLocks noGrp="1"/>
          </p:cNvSpPr>
          <p:nvPr>
            <p:ph type="ctrTitle"/>
          </p:nvPr>
        </p:nvSpPr>
        <p:spPr>
          <a:xfrm>
            <a:off x="0" y="0"/>
            <a:ext cx="8725987" cy="897391"/>
          </a:xfrm>
        </p:spPr>
        <p:txBody>
          <a:bodyPr>
            <a:normAutofit/>
          </a:bodyPr>
          <a:lstStyle/>
          <a:p>
            <a:r>
              <a:rPr lang="en-IE" sz="3500" b="1" dirty="0" smtClean="0">
                <a:solidFill>
                  <a:srgbClr val="A7005F"/>
                </a:solidFill>
                <a:latin typeface="+mn-lt"/>
              </a:rPr>
              <a:t>General Practice Nurse perspective</a:t>
            </a:r>
            <a:endParaRPr lang="en-IE" sz="3500" b="1" dirty="0">
              <a:solidFill>
                <a:srgbClr val="A7005F"/>
              </a:solidFill>
              <a:latin typeface="+mn-lt"/>
            </a:endParaRPr>
          </a:p>
        </p:txBody>
      </p:sp>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8" name="Rectangle 7"/>
          <p:cNvSpPr/>
          <p:nvPr/>
        </p:nvSpPr>
        <p:spPr>
          <a:xfrm>
            <a:off x="2252135" y="2050869"/>
            <a:ext cx="3072636" cy="523220"/>
          </a:xfrm>
          <a:prstGeom prst="rect">
            <a:avLst/>
          </a:prstGeom>
        </p:spPr>
        <p:txBody>
          <a:bodyPr wrap="none">
            <a:spAutoFit/>
          </a:bodyPr>
          <a:lstStyle/>
          <a:p>
            <a:r>
              <a:rPr lang="en-IE" sz="2800" dirty="0" smtClean="0"/>
              <a:t>Handover to Gillian </a:t>
            </a:r>
            <a:endParaRPr lang="en-IE" sz="2800" dirty="0"/>
          </a:p>
        </p:txBody>
      </p:sp>
    </p:spTree>
    <p:extLst>
      <p:ext uri="{BB962C8B-B14F-4D97-AF65-F5344CB8AC3E}">
        <p14:creationId xmlns="" xmlns:p14="http://schemas.microsoft.com/office/powerpoint/2010/main" val="1709863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 y="-25806"/>
            <a:ext cx="12172569" cy="6883806"/>
          </a:xfrm>
          <a:prstGeom prst="rect">
            <a:avLst/>
          </a:prstGeom>
        </p:spPr>
      </p:pic>
      <p:sp>
        <p:nvSpPr>
          <p:cNvPr id="4" name="Title 3"/>
          <p:cNvSpPr>
            <a:spLocks noGrp="1"/>
          </p:cNvSpPr>
          <p:nvPr>
            <p:ph type="ctrTitle"/>
          </p:nvPr>
        </p:nvSpPr>
        <p:spPr>
          <a:xfrm>
            <a:off x="182887" y="182880"/>
            <a:ext cx="9144000" cy="936580"/>
          </a:xfrm>
        </p:spPr>
        <p:txBody>
          <a:bodyPr>
            <a:normAutofit/>
          </a:bodyPr>
          <a:lstStyle/>
          <a:p>
            <a:r>
              <a:rPr lang="en-IE" sz="3500" b="1" dirty="0">
                <a:solidFill>
                  <a:srgbClr val="A7005F"/>
                </a:solidFill>
                <a:latin typeface="+mn-lt"/>
              </a:rPr>
              <a:t>Training for </a:t>
            </a:r>
            <a:r>
              <a:rPr lang="en-IE" sz="3500" b="1" dirty="0" smtClean="0">
                <a:solidFill>
                  <a:srgbClr val="A7005F"/>
                </a:solidFill>
                <a:latin typeface="+mn-lt"/>
              </a:rPr>
              <a:t>Healthcare </a:t>
            </a:r>
            <a:r>
              <a:rPr lang="en-IE" sz="3500" b="1" dirty="0">
                <a:solidFill>
                  <a:srgbClr val="A7005F"/>
                </a:solidFill>
                <a:latin typeface="+mn-lt"/>
              </a:rPr>
              <a:t>Professionals</a:t>
            </a:r>
          </a:p>
        </p:txBody>
      </p:sp>
      <p:sp>
        <p:nvSpPr>
          <p:cNvPr id="5" name="Subtitle 4"/>
          <p:cNvSpPr>
            <a:spLocks noGrp="1"/>
          </p:cNvSpPr>
          <p:nvPr>
            <p:ph type="subTitle" idx="1"/>
          </p:nvPr>
        </p:nvSpPr>
        <p:spPr>
          <a:xfrm>
            <a:off x="0" y="1436914"/>
            <a:ext cx="9144000" cy="1655762"/>
          </a:xfrm>
        </p:spPr>
        <p:txBody>
          <a:bodyPr/>
          <a:lstStyle/>
          <a:p>
            <a:r>
              <a:rPr lang="en-IE" sz="2800" dirty="0" smtClean="0">
                <a:hlinkClick r:id="rId4"/>
              </a:rPr>
              <a:t>learning.makingeverycontactcount.ie</a:t>
            </a:r>
            <a:endParaRPr lang="en-IE" sz="2800" dirty="0"/>
          </a:p>
          <a:p>
            <a:endParaRPr lang="en-IE" dirty="0"/>
          </a:p>
        </p:txBody>
      </p:sp>
      <p:pic>
        <p:nvPicPr>
          <p:cNvPr id="9" name="Content Placeholder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Tree>
    <p:extLst>
      <p:ext uri="{BB962C8B-B14F-4D97-AF65-F5344CB8AC3E}">
        <p14:creationId xmlns="" xmlns:p14="http://schemas.microsoft.com/office/powerpoint/2010/main" val="1709863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Picture 22"/>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0"/>
            <a:ext cx="12172569" cy="6688667"/>
          </a:xfrm>
          <a:prstGeom prst="rect">
            <a:avLst/>
          </a:prstGeom>
        </p:spPr>
      </p:pic>
      <p:sp>
        <p:nvSpPr>
          <p:cNvPr id="7" name="Rectangle 3"/>
          <p:cNvSpPr>
            <a:spLocks noChangeArrowheads="1"/>
          </p:cNvSpPr>
          <p:nvPr/>
        </p:nvSpPr>
        <p:spPr bwMode="auto">
          <a:xfrm>
            <a:off x="0" y="5324475"/>
            <a:ext cx="12192000"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
        <p:nvSpPr>
          <p:cNvPr id="2" name="Title 1"/>
          <p:cNvSpPr>
            <a:spLocks noGrp="1"/>
          </p:cNvSpPr>
          <p:nvPr>
            <p:ph type="title"/>
          </p:nvPr>
        </p:nvSpPr>
        <p:spPr>
          <a:xfrm>
            <a:off x="851065" y="115616"/>
            <a:ext cx="10515600" cy="953034"/>
          </a:xfrm>
        </p:spPr>
        <p:txBody>
          <a:bodyPr>
            <a:normAutofit/>
          </a:bodyPr>
          <a:lstStyle/>
          <a:p>
            <a:r>
              <a:rPr lang="en-IE" sz="3500" b="1" dirty="0" smtClean="0">
                <a:solidFill>
                  <a:srgbClr val="A7005F"/>
                </a:solidFill>
                <a:effectLst>
                  <a:outerShdw blurRad="38100" dist="38100" dir="2700000" algn="tl">
                    <a:srgbClr val="000000">
                      <a:alpha val="43137"/>
                    </a:srgbClr>
                  </a:outerShdw>
                </a:effectLst>
                <a:latin typeface="+mn-lt"/>
              </a:rPr>
              <a:t>MECC eLearning Course</a:t>
            </a:r>
            <a:endParaRPr lang="en-IE" sz="3500" b="1" dirty="0">
              <a:solidFill>
                <a:srgbClr val="A7005F"/>
              </a:solidFill>
              <a:effectLst>
                <a:outerShdw blurRad="38100" dist="38100" dir="2700000" algn="tl">
                  <a:srgbClr val="000000">
                    <a:alpha val="43137"/>
                  </a:srgbClr>
                </a:outerShdw>
              </a:effectLst>
              <a:latin typeface="+mn-lt"/>
            </a:endParaRPr>
          </a:p>
        </p:txBody>
      </p:sp>
      <p:sp>
        <p:nvSpPr>
          <p:cNvPr id="6" name="TextBox 5"/>
          <p:cNvSpPr txBox="1"/>
          <p:nvPr/>
        </p:nvSpPr>
        <p:spPr>
          <a:xfrm>
            <a:off x="8743822" y="3369624"/>
            <a:ext cx="1475688" cy="584775"/>
          </a:xfrm>
          <a:prstGeom prst="rect">
            <a:avLst/>
          </a:prstGeom>
          <a:noFill/>
        </p:spPr>
        <p:txBody>
          <a:bodyPr wrap="square" rtlCol="0">
            <a:spAutoFit/>
          </a:bodyPr>
          <a:lstStyle/>
          <a:p>
            <a:pPr algn="ctr"/>
            <a:r>
              <a:rPr lang="en-IE" sz="1600" b="1" dirty="0"/>
              <a:t>Each module </a:t>
            </a:r>
          </a:p>
          <a:p>
            <a:pPr algn="ctr"/>
            <a:r>
              <a:rPr lang="en-IE" sz="1600" b="1" dirty="0"/>
              <a:t>30 </a:t>
            </a:r>
            <a:r>
              <a:rPr lang="en-IE" sz="1600" b="1" dirty="0" err="1"/>
              <a:t>mins</a:t>
            </a:r>
            <a:endParaRPr lang="en-IE" sz="1600" b="1" dirty="0"/>
          </a:p>
        </p:txBody>
      </p:sp>
      <p:sp>
        <p:nvSpPr>
          <p:cNvPr id="10" name="Rounded Rectangle 9"/>
          <p:cNvSpPr/>
          <p:nvPr/>
        </p:nvSpPr>
        <p:spPr>
          <a:xfrm>
            <a:off x="851063" y="1266752"/>
            <a:ext cx="1067715" cy="896457"/>
          </a:xfrm>
          <a:prstGeom prst="roundRect">
            <a:avLst>
              <a:gd name="adj" fmla="val 10000"/>
            </a:avLst>
          </a:prstGeom>
          <a:blipFill rotWithShape="1">
            <a:blip r:embed="rId4"/>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1" name="Rounded Rectangle 10"/>
          <p:cNvSpPr/>
          <p:nvPr/>
        </p:nvSpPr>
        <p:spPr>
          <a:xfrm>
            <a:off x="851062" y="2367142"/>
            <a:ext cx="1067716" cy="936994"/>
          </a:xfrm>
          <a:prstGeom prst="roundRect">
            <a:avLst>
              <a:gd name="adj" fmla="val 10000"/>
            </a:avLst>
          </a:prstGeom>
          <a:blipFill rotWithShape="1">
            <a:blip r:embed="rId5"/>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2" name="Rounded Rectangle 11"/>
          <p:cNvSpPr/>
          <p:nvPr/>
        </p:nvSpPr>
        <p:spPr>
          <a:xfrm>
            <a:off x="851064" y="3428358"/>
            <a:ext cx="1067714" cy="897739"/>
          </a:xfrm>
          <a:prstGeom prst="roundRect">
            <a:avLst>
              <a:gd name="adj" fmla="val 10000"/>
            </a:avLst>
          </a:prstGeom>
          <a:blipFill rotWithShape="1">
            <a:blip r:embed="rId6"/>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3" name="Rounded Rectangle 12"/>
          <p:cNvSpPr/>
          <p:nvPr/>
        </p:nvSpPr>
        <p:spPr>
          <a:xfrm>
            <a:off x="851064" y="4444944"/>
            <a:ext cx="1067716" cy="911772"/>
          </a:xfrm>
          <a:prstGeom prst="roundRect">
            <a:avLst>
              <a:gd name="adj" fmla="val 10000"/>
            </a:avLst>
          </a:prstGeom>
          <a:blipFill rotWithShape="1">
            <a:blip r:embed="rId7"/>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4" name="Rounded Rectangle 13"/>
          <p:cNvSpPr/>
          <p:nvPr/>
        </p:nvSpPr>
        <p:spPr>
          <a:xfrm>
            <a:off x="851064" y="5426412"/>
            <a:ext cx="1067716" cy="860537"/>
          </a:xfrm>
          <a:prstGeom prst="roundRect">
            <a:avLst>
              <a:gd name="adj" fmla="val 10000"/>
            </a:avLst>
          </a:prstGeom>
          <a:blipFill rotWithShape="1">
            <a:blip r:embed="rId8"/>
            <a:stretch>
              <a:fillRect/>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15" name="Rectangle 14"/>
          <p:cNvSpPr/>
          <p:nvPr/>
        </p:nvSpPr>
        <p:spPr>
          <a:xfrm>
            <a:off x="2256429" y="1430287"/>
            <a:ext cx="6096000" cy="569387"/>
          </a:xfrm>
          <a:prstGeom prst="rect">
            <a:avLst/>
          </a:prstGeom>
        </p:spPr>
        <p:txBody>
          <a:bodyPr>
            <a:spAutoFit/>
          </a:bodyPr>
          <a:lstStyle/>
          <a:p>
            <a:pPr lvl="0"/>
            <a:r>
              <a:rPr lang="en-IE" sz="1600" b="1" dirty="0"/>
              <a:t>Before you Start </a:t>
            </a:r>
          </a:p>
          <a:p>
            <a:pPr lvl="0"/>
            <a:r>
              <a:rPr lang="en-IE" sz="1500" dirty="0"/>
              <a:t>Short pre-course self assessment of knowledge and current practice  </a:t>
            </a:r>
          </a:p>
        </p:txBody>
      </p:sp>
      <p:sp>
        <p:nvSpPr>
          <p:cNvPr id="16" name="Rectangle 15"/>
          <p:cNvSpPr/>
          <p:nvPr/>
        </p:nvSpPr>
        <p:spPr>
          <a:xfrm>
            <a:off x="2256429" y="2242307"/>
            <a:ext cx="6096000" cy="1061829"/>
          </a:xfrm>
          <a:prstGeom prst="rect">
            <a:avLst/>
          </a:prstGeom>
        </p:spPr>
        <p:txBody>
          <a:bodyPr>
            <a:spAutoFit/>
          </a:bodyPr>
          <a:lstStyle/>
          <a:p>
            <a:pPr lvl="0">
              <a:lnSpc>
                <a:spcPct val="100000"/>
              </a:lnSpc>
              <a:spcAft>
                <a:spcPts val="0"/>
              </a:spcAft>
            </a:pPr>
            <a:r>
              <a:rPr lang="en-IE" sz="1600" b="1" dirty="0"/>
              <a:t>Introduction to Behaviour Change </a:t>
            </a:r>
          </a:p>
          <a:p>
            <a:pPr lvl="0">
              <a:lnSpc>
                <a:spcPct val="100000"/>
              </a:lnSpc>
              <a:spcAft>
                <a:spcPts val="0"/>
              </a:spcAft>
            </a:pPr>
            <a:r>
              <a:rPr lang="en-IE" sz="1500" dirty="0"/>
              <a:t>Foundation of the training; describes the approach and skills needed to conduct a brief intervention; recognising the opportunities to raise the issue of change</a:t>
            </a:r>
            <a:r>
              <a:rPr lang="en-IE" sz="1500" dirty="0">
                <a:solidFill>
                  <a:sysClr val="window" lastClr="FFFFFF"/>
                </a:solidFill>
              </a:rPr>
              <a:t>	</a:t>
            </a:r>
          </a:p>
        </p:txBody>
      </p:sp>
      <p:sp>
        <p:nvSpPr>
          <p:cNvPr id="17" name="Rectangle 16"/>
          <p:cNvSpPr/>
          <p:nvPr/>
        </p:nvSpPr>
        <p:spPr>
          <a:xfrm>
            <a:off x="2256429" y="3428358"/>
            <a:ext cx="6096000" cy="777136"/>
          </a:xfrm>
          <a:prstGeom prst="rect">
            <a:avLst/>
          </a:prstGeom>
        </p:spPr>
        <p:txBody>
          <a:bodyPr>
            <a:spAutoFit/>
          </a:bodyPr>
          <a:lstStyle/>
          <a:p>
            <a:pPr lvl="0">
              <a:lnSpc>
                <a:spcPct val="100000"/>
              </a:lnSpc>
              <a:spcAft>
                <a:spcPts val="0"/>
              </a:spcAft>
            </a:pPr>
            <a:r>
              <a:rPr lang="en-IE" sz="1600" b="1" dirty="0"/>
              <a:t>Four Lifestyle Topics </a:t>
            </a:r>
            <a:r>
              <a:rPr lang="en-IE" sz="1600" dirty="0"/>
              <a:t>                                  </a:t>
            </a:r>
          </a:p>
          <a:p>
            <a:pPr lvl="1">
              <a:lnSpc>
                <a:spcPct val="100000"/>
              </a:lnSpc>
              <a:spcAft>
                <a:spcPts val="0"/>
              </a:spcAft>
            </a:pPr>
            <a:r>
              <a:rPr lang="en-IE" sz="1500" dirty="0">
                <a:sym typeface="Wingdings 2"/>
              </a:rPr>
              <a:t>  </a:t>
            </a:r>
            <a:r>
              <a:rPr lang="en-IE" sz="1500" dirty="0"/>
              <a:t>Tobacco Free		</a:t>
            </a:r>
            <a:r>
              <a:rPr lang="en-IE" sz="1500" dirty="0">
                <a:sym typeface="Wingdings 2"/>
              </a:rPr>
              <a:t>  </a:t>
            </a:r>
            <a:r>
              <a:rPr lang="en-IE" sz="1500" dirty="0"/>
              <a:t>Alcohol and Drug Use</a:t>
            </a:r>
          </a:p>
          <a:p>
            <a:pPr lvl="1">
              <a:lnSpc>
                <a:spcPct val="90000"/>
              </a:lnSpc>
              <a:spcAft>
                <a:spcPct val="15000"/>
              </a:spcAft>
            </a:pPr>
            <a:r>
              <a:rPr lang="en-IE" sz="1500" dirty="0">
                <a:sym typeface="Wingdings 2"/>
              </a:rPr>
              <a:t>  </a:t>
            </a:r>
            <a:r>
              <a:rPr lang="en-IE" sz="1500" dirty="0"/>
              <a:t>Get Ireland Active 	</a:t>
            </a:r>
            <a:r>
              <a:rPr lang="en-IE" sz="1500" dirty="0">
                <a:sym typeface="Wingdings 2"/>
              </a:rPr>
              <a:t>  </a:t>
            </a:r>
            <a:r>
              <a:rPr lang="en-IE" sz="1500" dirty="0"/>
              <a:t>Healthy Food for Life </a:t>
            </a:r>
          </a:p>
        </p:txBody>
      </p:sp>
      <p:sp>
        <p:nvSpPr>
          <p:cNvPr id="18" name="Rectangle 17"/>
          <p:cNvSpPr/>
          <p:nvPr/>
        </p:nvSpPr>
        <p:spPr>
          <a:xfrm>
            <a:off x="2256429" y="4326097"/>
            <a:ext cx="6096000" cy="1061829"/>
          </a:xfrm>
          <a:prstGeom prst="rect">
            <a:avLst/>
          </a:prstGeom>
        </p:spPr>
        <p:txBody>
          <a:bodyPr>
            <a:spAutoFit/>
          </a:bodyPr>
          <a:lstStyle/>
          <a:p>
            <a:pPr lvl="0">
              <a:lnSpc>
                <a:spcPct val="100000"/>
              </a:lnSpc>
              <a:spcAft>
                <a:spcPts val="0"/>
              </a:spcAft>
            </a:pPr>
            <a:r>
              <a:rPr lang="en-IE" sz="1600" b="1" dirty="0"/>
              <a:t>Skills into Practice </a:t>
            </a:r>
          </a:p>
          <a:p>
            <a:pPr lvl="0">
              <a:lnSpc>
                <a:spcPct val="100000"/>
              </a:lnSpc>
              <a:spcAft>
                <a:spcPts val="0"/>
              </a:spcAft>
            </a:pPr>
            <a:r>
              <a:rPr lang="en-IE" sz="1500" dirty="0"/>
              <a:t>Demonstrates the brief intervention skills in practice through the use of short videos; the learner observes and critiques what is used and reflects on their own practice</a:t>
            </a:r>
          </a:p>
        </p:txBody>
      </p:sp>
      <p:sp>
        <p:nvSpPr>
          <p:cNvPr id="19" name="Rectangle 18"/>
          <p:cNvSpPr/>
          <p:nvPr/>
        </p:nvSpPr>
        <p:spPr>
          <a:xfrm>
            <a:off x="2256429" y="5455952"/>
            <a:ext cx="6600968" cy="830997"/>
          </a:xfrm>
          <a:prstGeom prst="rect">
            <a:avLst/>
          </a:prstGeom>
        </p:spPr>
        <p:txBody>
          <a:bodyPr wrap="square">
            <a:spAutoFit/>
          </a:bodyPr>
          <a:lstStyle/>
          <a:p>
            <a:pPr lvl="0">
              <a:lnSpc>
                <a:spcPct val="100000"/>
              </a:lnSpc>
              <a:spcAft>
                <a:spcPts val="0"/>
              </a:spcAft>
            </a:pPr>
            <a:r>
              <a:rPr lang="en-IE" sz="1600" b="1" dirty="0"/>
              <a:t>Post Course Assessment  </a:t>
            </a:r>
          </a:p>
          <a:p>
            <a:pPr lvl="0">
              <a:lnSpc>
                <a:spcPct val="100000"/>
              </a:lnSpc>
              <a:spcAft>
                <a:spcPts val="0"/>
              </a:spcAft>
            </a:pPr>
            <a:r>
              <a:rPr lang="en-IE" sz="1500" dirty="0"/>
              <a:t>To be attempted only when all the online modules have been completed. </a:t>
            </a:r>
          </a:p>
          <a:p>
            <a:pPr lvl="0">
              <a:lnSpc>
                <a:spcPct val="100000"/>
              </a:lnSpc>
              <a:spcAft>
                <a:spcPts val="0"/>
              </a:spcAft>
            </a:pPr>
            <a:r>
              <a:rPr lang="en-IE" sz="1500" dirty="0"/>
              <a:t>Need 70% to pass and get your certificate.   Can attempt it any number of times   </a:t>
            </a:r>
          </a:p>
        </p:txBody>
      </p:sp>
      <p:sp>
        <p:nvSpPr>
          <p:cNvPr id="20" name="Right Brace 19"/>
          <p:cNvSpPr/>
          <p:nvPr/>
        </p:nvSpPr>
        <p:spPr>
          <a:xfrm>
            <a:off x="8516673" y="2163209"/>
            <a:ext cx="227149" cy="3077293"/>
          </a:xfrm>
          <a:prstGeom prst="rightBrace">
            <a:avLst/>
          </a:prstGeom>
          <a:ln>
            <a:solidFill>
              <a:srgbClr val="A7005F"/>
            </a:solidFill>
          </a:ln>
        </p:spPr>
        <p:style>
          <a:lnRef idx="3">
            <a:schemeClr val="accent2"/>
          </a:lnRef>
          <a:fillRef idx="0">
            <a:schemeClr val="accent2"/>
          </a:fillRef>
          <a:effectRef idx="2">
            <a:schemeClr val="accent2"/>
          </a:effectRef>
          <a:fontRef idx="minor">
            <a:schemeClr val="tx1"/>
          </a:fontRef>
        </p:style>
        <p:txBody>
          <a:bodyPr rtlCol="0" anchor="ctr"/>
          <a:lstStyle/>
          <a:p>
            <a:pPr algn="ctr"/>
            <a:endParaRPr lang="en-IE">
              <a:ln w="19050">
                <a:solidFill>
                  <a:srgbClr val="A7005F"/>
                </a:solidFill>
              </a:ln>
            </a:endParaRPr>
          </a:p>
        </p:txBody>
      </p:sp>
    </p:spTree>
    <p:extLst>
      <p:ext uri="{BB962C8B-B14F-4D97-AF65-F5344CB8AC3E}">
        <p14:creationId xmlns="" xmlns:p14="http://schemas.microsoft.com/office/powerpoint/2010/main" val="12693623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14519" y="1869743"/>
            <a:ext cx="6745022" cy="4729840"/>
          </a:xfrm>
        </p:spPr>
        <p:txBody>
          <a:bodyPr>
            <a:normAutofit/>
          </a:bodyPr>
          <a:lstStyle/>
          <a:p>
            <a:r>
              <a:rPr lang="en-IE" sz="2400" dirty="0"/>
              <a:t>Training is available on </a:t>
            </a:r>
          </a:p>
          <a:p>
            <a:pPr marL="0" indent="0">
              <a:buNone/>
            </a:pPr>
            <a:r>
              <a:rPr lang="en-IE" sz="2400" u="sng" dirty="0" smtClean="0">
                <a:solidFill>
                  <a:srgbClr val="00B0F0"/>
                </a:solidFill>
              </a:rPr>
              <a:t>learning.makingeverycontactcount.ie</a:t>
            </a:r>
            <a:endParaRPr lang="en-IE" sz="2400" u="sng" dirty="0">
              <a:solidFill>
                <a:srgbClr val="00B0F0"/>
              </a:solidFill>
            </a:endParaRPr>
          </a:p>
          <a:p>
            <a:pPr marL="0" indent="0">
              <a:buNone/>
            </a:pPr>
            <a:endParaRPr lang="en-IE" sz="2400" dirty="0"/>
          </a:p>
          <a:p>
            <a:pPr marL="0" indent="0">
              <a:buNone/>
            </a:pPr>
            <a:r>
              <a:rPr lang="en-IE" sz="2400" dirty="0"/>
              <a:t>Technical Requirements: </a:t>
            </a:r>
          </a:p>
          <a:p>
            <a:pPr lvl="1"/>
            <a:r>
              <a:rPr lang="en-IE" dirty="0"/>
              <a:t>Internet Explorer Version 10  </a:t>
            </a:r>
          </a:p>
          <a:p>
            <a:pPr lvl="1"/>
            <a:r>
              <a:rPr lang="en-IE" dirty="0"/>
              <a:t>Google Chrome </a:t>
            </a:r>
          </a:p>
          <a:p>
            <a:pPr lvl="1"/>
            <a:endParaRPr lang="en-IE" dirty="0"/>
          </a:p>
          <a:p>
            <a:pPr marL="0" indent="0">
              <a:buNone/>
            </a:pPr>
            <a:r>
              <a:rPr lang="en-IE" sz="2400" b="1" dirty="0"/>
              <a:t>Need Help </a:t>
            </a:r>
            <a:r>
              <a:rPr lang="en-IE" sz="2400" dirty="0"/>
              <a:t>– click here for User Guide</a:t>
            </a:r>
          </a:p>
          <a:p>
            <a:pPr lvl="1"/>
            <a:endParaRPr lang="en-IE" dirty="0"/>
          </a:p>
        </p:txBody>
      </p:sp>
      <p:pic>
        <p:nvPicPr>
          <p:cNvPr id="2050" name="Picture 2"/>
          <p:cNvPicPr>
            <a:picLocks noChangeAspect="1" noChangeArrowheads="1"/>
          </p:cNvPicPr>
          <p:nvPr/>
        </p:nvPicPr>
        <p:blipFill>
          <a:blip r:embed="rId3"/>
          <a:srcRect/>
          <a:stretch>
            <a:fillRect/>
          </a:stretch>
        </p:blipFill>
        <p:spPr bwMode="auto">
          <a:xfrm>
            <a:off x="6114553" y="1672614"/>
            <a:ext cx="5840727" cy="3275937"/>
          </a:xfrm>
          <a:prstGeom prst="rect">
            <a:avLst/>
          </a:prstGeom>
          <a:noFill/>
          <a:ln w="9525">
            <a:noFill/>
            <a:miter lim="800000"/>
            <a:headEnd/>
            <a:tailEnd/>
          </a:ln>
        </p:spPr>
      </p:pic>
      <p:sp>
        <p:nvSpPr>
          <p:cNvPr id="5" name="Title 1"/>
          <p:cNvSpPr txBox="1">
            <a:spLocks/>
          </p:cNvSpPr>
          <p:nvPr/>
        </p:nvSpPr>
        <p:spPr>
          <a:xfrm>
            <a:off x="851065" y="115616"/>
            <a:ext cx="10515600" cy="953034"/>
          </a:xfrm>
          <a:prstGeom prst="rect">
            <a:avLst/>
          </a:prstGeom>
        </p:spPr>
        <p:txBody>
          <a:bodyPr vert="horz" lIns="91440" tIns="45720" rIns="91440" bIns="45720" rtlCol="0" anchor="ctr">
            <a:noAutofit/>
          </a:bodyPr>
          <a:lstStyle/>
          <a:p>
            <a:pPr lvl="0">
              <a:lnSpc>
                <a:spcPct val="90000"/>
              </a:lnSpc>
              <a:spcBef>
                <a:spcPct val="0"/>
              </a:spcBef>
            </a:pPr>
            <a:r>
              <a:rPr lang="en-IE" sz="3500" b="1" dirty="0" smtClean="0">
                <a:solidFill>
                  <a:srgbClr val="A7005F"/>
                </a:solidFill>
                <a:effectLst>
                  <a:outerShdw blurRad="38100" dist="38100" dir="2700000" algn="tl">
                    <a:srgbClr val="000000">
                      <a:alpha val="43137"/>
                    </a:srgbClr>
                  </a:outerShdw>
                </a:effectLst>
                <a:latin typeface="+mj-lt"/>
                <a:ea typeface="+mj-ea"/>
                <a:cs typeface="+mj-cs"/>
              </a:rPr>
              <a:t/>
            </a:r>
            <a:br>
              <a:rPr lang="en-IE" sz="3500" b="1" dirty="0" smtClean="0">
                <a:solidFill>
                  <a:srgbClr val="A7005F"/>
                </a:solidFill>
                <a:effectLst>
                  <a:outerShdw blurRad="38100" dist="38100" dir="2700000" algn="tl">
                    <a:srgbClr val="000000">
                      <a:alpha val="43137"/>
                    </a:srgbClr>
                  </a:outerShdw>
                </a:effectLst>
                <a:latin typeface="+mj-lt"/>
                <a:ea typeface="+mj-ea"/>
                <a:cs typeface="+mj-cs"/>
              </a:rPr>
            </a:br>
            <a:r>
              <a:rPr lang="en-IE" sz="3500" b="1" dirty="0" smtClean="0">
                <a:solidFill>
                  <a:srgbClr val="A7005F"/>
                </a:solidFill>
                <a:effectLst>
                  <a:outerShdw blurRad="38100" dist="38100" dir="2700000" algn="tl">
                    <a:srgbClr val="000000">
                      <a:alpha val="43137"/>
                    </a:srgbClr>
                  </a:outerShdw>
                </a:effectLst>
                <a:ea typeface="+mj-ea"/>
                <a:cs typeface="+mj-cs"/>
              </a:rPr>
              <a:t>Sign up and registration </a:t>
            </a:r>
            <a:endParaRPr kumimoji="0" lang="en-IE" sz="3500" b="1" i="0" u="none" strike="noStrike" kern="1200" cap="none" spc="0" normalizeH="0" baseline="0" noProof="0" dirty="0">
              <a:ln>
                <a:noFill/>
              </a:ln>
              <a:solidFill>
                <a:srgbClr val="A7005F"/>
              </a:solidFill>
              <a:effectLst>
                <a:outerShdw blurRad="38100" dist="38100" dir="2700000" algn="tl">
                  <a:srgbClr val="000000">
                    <a:alpha val="43137"/>
                  </a:srgbClr>
                </a:outerShdw>
              </a:effectLst>
              <a:uLnTx/>
              <a:uFillTx/>
              <a:ea typeface="+mj-ea"/>
              <a:cs typeface="+mj-cs"/>
            </a:endParaRPr>
          </a:p>
        </p:txBody>
      </p:sp>
    </p:spTree>
    <p:extLst>
      <p:ext uri="{BB962C8B-B14F-4D97-AF65-F5344CB8AC3E}">
        <p14:creationId xmlns="" xmlns:p14="http://schemas.microsoft.com/office/powerpoint/2010/main" val="5799947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 xmlns:a16="http://schemas.microsoft.com/office/drawing/2014/main" id="{9E3A336B-4100-4671-8419-420A3EE0AD80}"/>
              </a:ext>
            </a:extLst>
          </p:cNvPr>
          <p:cNvPicPr>
            <a:picLocks noChangeAspect="1"/>
          </p:cNvPicPr>
          <p:nvPr/>
        </p:nvPicPr>
        <p:blipFill rotWithShape="1">
          <a:blip r:embed="rId3"/>
          <a:srcRect l="9519" t="16311" r="9122" b="10702"/>
          <a:stretch/>
        </p:blipFill>
        <p:spPr>
          <a:xfrm>
            <a:off x="0" y="1"/>
            <a:ext cx="12203056" cy="67715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 xmlns:p14="http://schemas.microsoft.com/office/powerpoint/2010/main" val="10797558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928611"/>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endParaRPr lang="en-US" dirty="0"/>
          </a:p>
        </p:txBody>
      </p:sp>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Some more questions –</a:t>
            </a:r>
          </a:p>
          <a:p>
            <a:r>
              <a:rPr lang="en-IE" sz="3500" b="1" dirty="0" smtClean="0">
                <a:solidFill>
                  <a:srgbClr val="A7005F"/>
                </a:solidFill>
                <a:latin typeface="+mn-lt"/>
              </a:rPr>
              <a:t>(Healthy </a:t>
            </a:r>
            <a:r>
              <a:rPr lang="en-IE" sz="3500" b="1" dirty="0">
                <a:solidFill>
                  <a:srgbClr val="A7005F"/>
                </a:solidFill>
                <a:latin typeface="+mn-lt"/>
              </a:rPr>
              <a:t>Ireland Survey </a:t>
            </a:r>
            <a:r>
              <a:rPr lang="en-IE" sz="3500" b="1" dirty="0" smtClean="0">
                <a:solidFill>
                  <a:srgbClr val="A7005F"/>
                </a:solidFill>
                <a:latin typeface="+mn-lt"/>
              </a:rPr>
              <a:t>2019)</a:t>
            </a:r>
            <a:endParaRPr lang="en-IE" sz="3500" b="1" dirty="0">
              <a:solidFill>
                <a:srgbClr val="A7005F"/>
              </a:solidFill>
              <a:latin typeface="+mn-lt"/>
            </a:endParaRP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317154" y="1849963"/>
            <a:ext cx="9901883" cy="2554545"/>
          </a:xfrm>
          <a:prstGeom prst="rect">
            <a:avLst/>
          </a:prstGeom>
          <a:noFill/>
        </p:spPr>
        <p:txBody>
          <a:bodyPr wrap="square" rtlCol="0">
            <a:spAutoFit/>
          </a:bodyPr>
          <a:lstStyle/>
          <a:p>
            <a:pPr marL="457200" indent="-457200">
              <a:buFont typeface="Arial" pitchFamily="34" charset="0"/>
              <a:buChar char="•"/>
            </a:pPr>
            <a:r>
              <a:rPr lang="en-GB" sz="2400" dirty="0"/>
              <a:t>What % of the population are current smokers?</a:t>
            </a:r>
          </a:p>
          <a:p>
            <a:pPr marL="457200" indent="-457200"/>
            <a:endParaRPr lang="en-IE" sz="2400" dirty="0"/>
          </a:p>
          <a:p>
            <a:pPr marL="457200" indent="-457200">
              <a:buFont typeface="Arial" pitchFamily="34" charset="0"/>
              <a:buChar char="•"/>
            </a:pPr>
            <a:r>
              <a:rPr lang="en-IE" sz="2400" dirty="0"/>
              <a:t>What % of the population meet the minimum amount of </a:t>
            </a:r>
            <a:r>
              <a:rPr lang="en-GB" sz="2400" dirty="0"/>
              <a:t>activity recommended by the National Guidelines on Physical Activity for Ireland</a:t>
            </a:r>
            <a:r>
              <a:rPr lang="en-IE" sz="2400" dirty="0"/>
              <a:t>? </a:t>
            </a:r>
          </a:p>
          <a:p>
            <a:pPr marL="457200" indent="-457200">
              <a:buFont typeface="Arial" pitchFamily="34" charset="0"/>
              <a:buChar char="•"/>
            </a:pPr>
            <a:endParaRPr lang="en-IE" sz="3200" dirty="0"/>
          </a:p>
          <a:p>
            <a:endParaRPr lang="en-IE" sz="3200" dirty="0"/>
          </a:p>
        </p:txBody>
      </p:sp>
    </p:spTree>
    <p:extLst>
      <p:ext uri="{BB962C8B-B14F-4D97-AF65-F5344CB8AC3E}">
        <p14:creationId xmlns="" xmlns:p14="http://schemas.microsoft.com/office/powerpoint/2010/main" val="3059907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2263" y="175691"/>
            <a:ext cx="10515600" cy="764109"/>
          </a:xfrm>
        </p:spPr>
        <p:txBody>
          <a:bodyPr>
            <a:normAutofit/>
          </a:bodyPr>
          <a:lstStyle/>
          <a:p>
            <a:r>
              <a:rPr lang="en-IE" sz="3500" b="1" dirty="0">
                <a:solidFill>
                  <a:srgbClr val="A7005F"/>
                </a:solidFill>
                <a:latin typeface="+mn-lt"/>
              </a:rPr>
              <a:t>Elements of a brief intervention  </a:t>
            </a:r>
          </a:p>
        </p:txBody>
      </p:sp>
      <p:sp>
        <p:nvSpPr>
          <p:cNvPr id="3" name="Content Placeholder 2"/>
          <p:cNvSpPr>
            <a:spLocks noGrp="1"/>
          </p:cNvSpPr>
          <p:nvPr>
            <p:ph idx="1"/>
          </p:nvPr>
        </p:nvSpPr>
        <p:spPr>
          <a:xfrm>
            <a:off x="190831" y="1073426"/>
            <a:ext cx="12001169" cy="5168348"/>
          </a:xfrm>
        </p:spPr>
        <p:txBody>
          <a:bodyPr>
            <a:noAutofit/>
          </a:bodyPr>
          <a:lstStyle/>
          <a:p>
            <a:pPr marL="514350" indent="-514350">
              <a:buFont typeface="+mj-lt"/>
              <a:buAutoNum type="arabicPeriod"/>
            </a:pPr>
            <a:r>
              <a:rPr lang="en-IE" sz="2400" dirty="0"/>
              <a:t>Getting off to a good start – meet and greet to build rapport </a:t>
            </a:r>
          </a:p>
          <a:p>
            <a:pPr marL="0" indent="0">
              <a:buNone/>
            </a:pPr>
            <a:endParaRPr lang="en-IE" sz="2400" dirty="0"/>
          </a:p>
          <a:p>
            <a:pPr marL="514350" indent="-514350">
              <a:buFont typeface="+mj-lt"/>
              <a:buAutoNum type="arabicPeriod" startAt="2"/>
            </a:pPr>
            <a:r>
              <a:rPr lang="en-IE" sz="2400" dirty="0"/>
              <a:t>Guiding the consultation: </a:t>
            </a:r>
            <a:r>
              <a:rPr lang="en-IE" sz="2400" dirty="0">
                <a:solidFill>
                  <a:srgbClr val="A8365F"/>
                </a:solidFill>
              </a:rPr>
              <a:t>5 As Framework </a:t>
            </a:r>
          </a:p>
          <a:p>
            <a:pPr lvl="1"/>
            <a:r>
              <a:rPr lang="en-IE" b="1" dirty="0">
                <a:solidFill>
                  <a:srgbClr val="A8365F"/>
                </a:solidFill>
              </a:rPr>
              <a:t>Ask</a:t>
            </a:r>
            <a:r>
              <a:rPr lang="en-IE" b="1" dirty="0"/>
              <a:t> </a:t>
            </a:r>
            <a:r>
              <a:rPr lang="en-IE" dirty="0"/>
              <a:t>- About the behaviour</a:t>
            </a:r>
            <a:endParaRPr lang="en-IE" b="1" i="1" dirty="0">
              <a:solidFill>
                <a:srgbClr val="A7005F"/>
              </a:solidFill>
            </a:endParaRPr>
          </a:p>
          <a:p>
            <a:pPr lvl="1"/>
            <a:r>
              <a:rPr lang="en-IE" b="1" dirty="0">
                <a:solidFill>
                  <a:srgbClr val="A8365F"/>
                </a:solidFill>
              </a:rPr>
              <a:t>Advise</a:t>
            </a:r>
            <a:r>
              <a:rPr lang="en-IE" dirty="0"/>
              <a:t> – On the need for behaviour change </a:t>
            </a:r>
          </a:p>
          <a:p>
            <a:pPr lvl="1"/>
            <a:r>
              <a:rPr lang="en-IE" b="1" dirty="0">
                <a:solidFill>
                  <a:srgbClr val="A8365F"/>
                </a:solidFill>
              </a:rPr>
              <a:t>Assess</a:t>
            </a:r>
            <a:r>
              <a:rPr lang="en-IE" dirty="0"/>
              <a:t> – Readiness to change </a:t>
            </a:r>
          </a:p>
          <a:p>
            <a:pPr lvl="1"/>
            <a:r>
              <a:rPr lang="en-IE" b="1" dirty="0">
                <a:solidFill>
                  <a:srgbClr val="A8365F"/>
                </a:solidFill>
              </a:rPr>
              <a:t>Assist</a:t>
            </a:r>
            <a:r>
              <a:rPr lang="en-IE" dirty="0"/>
              <a:t> - With </a:t>
            </a:r>
          </a:p>
          <a:p>
            <a:pPr lvl="2"/>
            <a:r>
              <a:rPr lang="en-IE" sz="2400" dirty="0"/>
              <a:t>exploring the benefits and barriers of change</a:t>
            </a:r>
          </a:p>
          <a:p>
            <a:pPr lvl="2"/>
            <a:r>
              <a:rPr lang="en-IE" sz="2400" dirty="0"/>
              <a:t>Identifying options to change </a:t>
            </a:r>
          </a:p>
          <a:p>
            <a:pPr lvl="2"/>
            <a:r>
              <a:rPr lang="en-IE" sz="2400" dirty="0"/>
              <a:t>Goal setting </a:t>
            </a:r>
          </a:p>
          <a:p>
            <a:pPr lvl="1"/>
            <a:r>
              <a:rPr lang="en-IE" b="1" dirty="0">
                <a:solidFill>
                  <a:srgbClr val="A8365F"/>
                </a:solidFill>
              </a:rPr>
              <a:t>Arrange</a:t>
            </a:r>
            <a:r>
              <a:rPr lang="en-IE" dirty="0"/>
              <a:t> – signpost or refer to additional support if appropriate </a:t>
            </a:r>
            <a:endParaRPr lang="en-IE" b="1" i="1" dirty="0">
              <a:solidFill>
                <a:srgbClr val="A7005F"/>
              </a:solidFill>
            </a:endParaRPr>
          </a:p>
          <a:p>
            <a:pPr marL="457200" lvl="1" indent="0">
              <a:buNone/>
            </a:pPr>
            <a:endParaRPr lang="en-IE" dirty="0">
              <a:solidFill>
                <a:srgbClr val="FF0000"/>
              </a:solidFill>
            </a:endParaRPr>
          </a:p>
          <a:p>
            <a:pPr marL="514350" indent="-514350">
              <a:buFont typeface="+mj-lt"/>
              <a:buAutoNum type="arabicPeriod" startAt="2"/>
            </a:pPr>
            <a:r>
              <a:rPr lang="en-IE" sz="2400" dirty="0"/>
              <a:t>End the consultation – with clear succinct summary of what is agreed</a:t>
            </a:r>
            <a:endParaRPr lang="en-IE" sz="2400" b="1" i="1" dirty="0">
              <a:solidFill>
                <a:srgbClr val="A7005F"/>
              </a:solidFill>
            </a:endParaRPr>
          </a:p>
          <a:p>
            <a:pPr marL="457200" lvl="1" indent="0">
              <a:buNone/>
            </a:pPr>
            <a:endParaRPr lang="en-IE" sz="1800" dirty="0"/>
          </a:p>
        </p:txBody>
      </p:sp>
      <p:pic>
        <p:nvPicPr>
          <p:cNvPr id="10242"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354587" y="939800"/>
            <a:ext cx="3602281" cy="413173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5545533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928611"/>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endParaRPr lang="en-US" dirty="0"/>
          </a:p>
        </p:txBody>
      </p:sp>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Signposting to supports &amp; resources</a:t>
            </a: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317154" y="1849963"/>
            <a:ext cx="9901883" cy="2554545"/>
          </a:xfrm>
          <a:prstGeom prst="rect">
            <a:avLst/>
          </a:prstGeom>
          <a:noFill/>
        </p:spPr>
        <p:txBody>
          <a:bodyPr wrap="square" rtlCol="0">
            <a:spAutoFit/>
          </a:bodyPr>
          <a:lstStyle/>
          <a:p>
            <a:pPr marL="457200" indent="-457200">
              <a:buFont typeface="Arial" pitchFamily="34" charset="0"/>
              <a:buChar char="•"/>
            </a:pPr>
            <a:r>
              <a:rPr lang="en-GB" sz="2400" dirty="0"/>
              <a:t>What % of the population are current smokers?</a:t>
            </a:r>
          </a:p>
          <a:p>
            <a:pPr marL="457200" indent="-457200"/>
            <a:endParaRPr lang="en-IE" sz="2400" dirty="0"/>
          </a:p>
          <a:p>
            <a:pPr marL="457200" indent="-457200">
              <a:buFont typeface="Arial" pitchFamily="34" charset="0"/>
              <a:buChar char="•"/>
            </a:pPr>
            <a:r>
              <a:rPr lang="en-IE" sz="2400" dirty="0"/>
              <a:t>What % of the population meet the minimum amount of </a:t>
            </a:r>
            <a:r>
              <a:rPr lang="en-GB" sz="2400" dirty="0"/>
              <a:t>activity recommended by the National Guidelines on Physical Activity for Ireland</a:t>
            </a:r>
            <a:r>
              <a:rPr lang="en-IE" sz="2400" dirty="0"/>
              <a:t>? </a:t>
            </a:r>
          </a:p>
          <a:p>
            <a:pPr marL="457200" indent="-457200">
              <a:buFont typeface="Arial" pitchFamily="34" charset="0"/>
              <a:buChar char="•"/>
            </a:pPr>
            <a:endParaRPr lang="en-IE" sz="3200" dirty="0"/>
          </a:p>
          <a:p>
            <a:endParaRPr lang="en-IE" sz="3200" dirty="0"/>
          </a:p>
        </p:txBody>
      </p:sp>
    </p:spTree>
    <p:extLst>
      <p:ext uri="{BB962C8B-B14F-4D97-AF65-F5344CB8AC3E}">
        <p14:creationId xmlns="" xmlns:p14="http://schemas.microsoft.com/office/powerpoint/2010/main" val="19505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9715" y="-349225"/>
            <a:ext cx="12172569" cy="6688667"/>
          </a:xfrm>
          <a:prstGeom prst="rect">
            <a:avLst/>
          </a:prstGeom>
        </p:spPr>
      </p:pic>
      <p:sp>
        <p:nvSpPr>
          <p:cNvPr id="3" name="Content Placeholder 2"/>
          <p:cNvSpPr>
            <a:spLocks noGrp="1"/>
          </p:cNvSpPr>
          <p:nvPr>
            <p:ph idx="1"/>
          </p:nvPr>
        </p:nvSpPr>
        <p:spPr>
          <a:xfrm>
            <a:off x="722103" y="1528354"/>
            <a:ext cx="11073658" cy="4985467"/>
          </a:xfrm>
        </p:spPr>
        <p:txBody>
          <a:bodyPr>
            <a:normAutofit/>
          </a:bodyPr>
          <a:lstStyle/>
          <a:p>
            <a:pPr marL="0" indent="0">
              <a:lnSpc>
                <a:spcPct val="107000"/>
              </a:lnSpc>
              <a:spcAft>
                <a:spcPts val="800"/>
              </a:spcAft>
              <a:buNone/>
            </a:pPr>
            <a:r>
              <a:rPr lang="en-IE" b="1" dirty="0" smtClean="0">
                <a:solidFill>
                  <a:srgbClr val="993366"/>
                </a:solidFill>
                <a:effectLst/>
                <a:latin typeface="Calibri" panose="020F0502020204030204" pitchFamily="34" charset="0"/>
                <a:ea typeface="Calibri" panose="020F0502020204030204" pitchFamily="34" charset="0"/>
                <a:cs typeface="Times New Roman" panose="02020603050405020304" pitchFamily="18" charset="0"/>
              </a:rPr>
              <a:t>Aim </a:t>
            </a:r>
            <a:r>
              <a:rPr lang="en-IE" b="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rPr>
              <a:t>of </a:t>
            </a:r>
            <a:r>
              <a:rPr lang="en-IE" b="1" dirty="0" smtClean="0">
                <a:solidFill>
                  <a:srgbClr val="993366"/>
                </a:solidFill>
                <a:effectLst/>
                <a:latin typeface="Calibri" panose="020F0502020204030204" pitchFamily="34" charset="0"/>
                <a:ea typeface="Calibri" panose="020F0502020204030204" pitchFamily="34" charset="0"/>
                <a:cs typeface="Times New Roman" panose="02020603050405020304" pitchFamily="18" charset="0"/>
              </a:rPr>
              <a:t>webinar:    </a:t>
            </a:r>
            <a:endParaRPr lang="en-IE" b="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IE" sz="2500" b="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rPr>
              <a:t> </a:t>
            </a:r>
            <a:r>
              <a:rPr lang="en-US" sz="2400" dirty="0">
                <a:effectLst/>
                <a:latin typeface="Calibri" panose="020F0502020204030204" pitchFamily="34" charset="0"/>
                <a:ea typeface="Calibri" panose="020F0502020204030204" pitchFamily="34" charset="0"/>
                <a:cs typeface="Times New Roman" panose="02020603050405020304" pitchFamily="18" charset="0"/>
              </a:rPr>
              <a:t>To provide an overview of the MECC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Programme</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2400" dirty="0">
                <a:effectLst/>
                <a:latin typeface="Calibri" panose="020F0502020204030204" pitchFamily="34" charset="0"/>
                <a:ea typeface="Calibri" panose="020F0502020204030204" pitchFamily="34" charset="0"/>
                <a:cs typeface="Times New Roman" panose="02020603050405020304" pitchFamily="18" charset="0"/>
              </a:rPr>
              <a:t>To provide information on the MECC eLearning Course and the MECC Workshop </a:t>
            </a:r>
            <a:endParaRPr lang="en-IE" sz="24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IE" b="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rPr>
              <a:t>Objectives: </a:t>
            </a:r>
            <a:r>
              <a:rPr lang="en-IE" sz="2400" b="1" dirty="0">
                <a:solidFill>
                  <a:srgbClr val="993366"/>
                </a:solidFill>
                <a:effectLst/>
                <a:latin typeface="Calibri" panose="020F0502020204030204" pitchFamily="34" charset="0"/>
                <a:ea typeface="Calibri" panose="020F0502020204030204" pitchFamily="34" charset="0"/>
                <a:cs typeface="Times New Roman" panose="02020603050405020304" pitchFamily="18" charset="0"/>
              </a:rPr>
              <a:t> </a:t>
            </a:r>
            <a:r>
              <a:rPr lang="en-IE" sz="2400" dirty="0">
                <a:effectLst/>
                <a:latin typeface="Calibri" panose="020F0502020204030204" pitchFamily="34" charset="0"/>
                <a:ea typeface="Calibri" panose="020F0502020204030204" pitchFamily="34" charset="0"/>
                <a:cs typeface="Times New Roman" panose="02020603050405020304" pitchFamily="18" charset="0"/>
              </a:rPr>
              <a:t>Following attendance at the webinar, participants will </a:t>
            </a:r>
          </a:p>
          <a:p>
            <a:pPr marL="342900" lvl="0" indent="-342900">
              <a:lnSpc>
                <a:spcPct val="106000"/>
              </a:lnSpc>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Have an increased understanding of the MECC programme </a:t>
            </a:r>
          </a:p>
          <a:p>
            <a:pPr marL="342900" lvl="0" indent="-342900">
              <a:lnSpc>
                <a:spcPct val="106000"/>
              </a:lnSpc>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Understand the importance of behaviour change in reducing chronic disease</a:t>
            </a:r>
          </a:p>
          <a:p>
            <a:pPr marL="342900" lvl="0" indent="-342900">
              <a:lnSpc>
                <a:spcPct val="106000"/>
              </a:lnSpc>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Understand the role General Practice Nurses can play in Making Every Contact Count</a:t>
            </a:r>
          </a:p>
          <a:p>
            <a:pPr marL="342900" lvl="0" indent="-342900">
              <a:lnSpc>
                <a:spcPct val="106000"/>
              </a:lnSpc>
              <a:spcAft>
                <a:spcPts val="800"/>
              </a:spcAft>
              <a:buFont typeface="Symbol" panose="05050102010706020507" pitchFamily="18" charset="2"/>
              <a:buChar char=""/>
            </a:pPr>
            <a:r>
              <a:rPr lang="en-IE" sz="2400" dirty="0">
                <a:effectLst/>
                <a:latin typeface="Calibri" panose="020F0502020204030204" pitchFamily="34" charset="0"/>
                <a:ea typeface="Calibri" panose="020F0502020204030204" pitchFamily="34" charset="0"/>
                <a:cs typeface="Times New Roman" panose="02020603050405020304" pitchFamily="18" charset="0"/>
              </a:rPr>
              <a:t>Understand how to access the MECC eLearning Course and the Workshop</a:t>
            </a:r>
          </a:p>
          <a:p>
            <a:endParaRPr lang="en-US" dirty="0"/>
          </a:p>
        </p:txBody>
      </p:sp>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7" name="Title 2"/>
          <p:cNvSpPr txBox="1">
            <a:spLocks/>
          </p:cNvSpPr>
          <p:nvPr/>
        </p:nvSpPr>
        <p:spPr>
          <a:xfrm>
            <a:off x="182887" y="28412"/>
            <a:ext cx="9500940" cy="1325563"/>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IE" sz="4000" b="1" dirty="0">
              <a:solidFill>
                <a:srgbClr val="A7005F"/>
              </a:solidFill>
              <a:latin typeface="+mn-lt"/>
            </a:endParaRPr>
          </a:p>
          <a:p>
            <a:r>
              <a:rPr lang="en-IE" sz="5600" b="1" dirty="0">
                <a:solidFill>
                  <a:srgbClr val="A7005F"/>
                </a:solidFill>
                <a:latin typeface="+mn-lt"/>
              </a:rPr>
              <a:t>Making Every Contact Count (MECC)</a:t>
            </a:r>
          </a:p>
          <a:p>
            <a:endParaRPr lang="en-IE" sz="4000" b="1" dirty="0">
              <a:solidFill>
                <a:srgbClr val="A7005F"/>
              </a:solidFill>
              <a:latin typeface="+mn-lt"/>
            </a:endParaRPr>
          </a:p>
          <a:p>
            <a:r>
              <a:rPr lang="en-IE" sz="4500" b="1" dirty="0">
                <a:solidFill>
                  <a:srgbClr val="A7005F"/>
                </a:solidFill>
                <a:latin typeface="+mn-lt"/>
              </a:rPr>
              <a:t>A health behaviour change programme for the health services</a:t>
            </a:r>
          </a:p>
          <a:p>
            <a:endParaRPr lang="en-IE" sz="4000" b="1" dirty="0">
              <a:solidFill>
                <a:srgbClr val="A7005F"/>
              </a:solidFill>
              <a:latin typeface="+mn-lt"/>
            </a:endParaRPr>
          </a:p>
        </p:txBody>
      </p:sp>
    </p:spTree>
    <p:extLst>
      <p:ext uri="{BB962C8B-B14F-4D97-AF65-F5344CB8AC3E}">
        <p14:creationId xmlns="" xmlns:p14="http://schemas.microsoft.com/office/powerpoint/2010/main" val="293679323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928611"/>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Signposting to Smoking Supports </a:t>
            </a: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317154" y="1849963"/>
            <a:ext cx="9901883" cy="4001095"/>
          </a:xfrm>
          <a:prstGeom prst="rect">
            <a:avLst/>
          </a:prstGeom>
          <a:noFill/>
        </p:spPr>
        <p:txBody>
          <a:bodyPr wrap="square" rtlCol="0">
            <a:spAutoFit/>
          </a:bodyPr>
          <a:lstStyle/>
          <a:p>
            <a:r>
              <a:rPr lang="en-GB" sz="2800" u="sng" dirty="0">
                <a:hlinkClick r:id="rId5"/>
              </a:rPr>
              <a:t>www.quit.ie</a:t>
            </a:r>
            <a:r>
              <a:rPr lang="en-GB" sz="2800" dirty="0"/>
              <a:t> has information to support patients who are thinking about quitting</a:t>
            </a:r>
            <a:r>
              <a:rPr lang="en-GB" sz="2800" dirty="0" smtClean="0"/>
              <a:t>.</a:t>
            </a:r>
          </a:p>
          <a:p>
            <a:endParaRPr lang="en-IE" sz="500" dirty="0"/>
          </a:p>
          <a:p>
            <a:pPr lvl="0"/>
            <a:r>
              <a:rPr lang="en-IE" sz="2800" dirty="0"/>
              <a:t>Free helpline: 1800 201 </a:t>
            </a:r>
            <a:r>
              <a:rPr lang="en-IE" sz="2800" dirty="0" smtClean="0"/>
              <a:t>203</a:t>
            </a:r>
          </a:p>
          <a:p>
            <a:pPr lvl="0"/>
            <a:endParaRPr lang="en-IE" sz="500" dirty="0"/>
          </a:p>
          <a:p>
            <a:pPr lvl="0"/>
            <a:r>
              <a:rPr lang="en-IE" sz="2800" dirty="0"/>
              <a:t>Email support: </a:t>
            </a:r>
            <a:r>
              <a:rPr lang="en-IE" sz="2800" u="sng" dirty="0" smtClean="0">
                <a:hlinkClick r:id="rId6"/>
              </a:rPr>
              <a:t>support@quit.ie</a:t>
            </a:r>
            <a:endParaRPr lang="en-IE" sz="2800" u="sng" dirty="0" smtClean="0"/>
          </a:p>
          <a:p>
            <a:pPr lvl="0"/>
            <a:endParaRPr lang="en-IE" sz="500" dirty="0"/>
          </a:p>
          <a:p>
            <a:pPr lvl="0"/>
            <a:r>
              <a:rPr lang="en-IE" sz="2800" dirty="0"/>
              <a:t>Free text support: text QUIT to 50100</a:t>
            </a:r>
            <a:r>
              <a:rPr lang="en-IE" sz="2800" dirty="0" smtClean="0"/>
              <a:t>.</a:t>
            </a:r>
          </a:p>
          <a:p>
            <a:pPr lvl="0"/>
            <a:endParaRPr lang="en-IE" sz="500" dirty="0"/>
          </a:p>
          <a:p>
            <a:pPr lvl="0"/>
            <a:r>
              <a:rPr lang="en-IE" sz="2800" dirty="0"/>
              <a:t>Facebook: facebook.com/</a:t>
            </a:r>
            <a:r>
              <a:rPr lang="en-IE" sz="2800" dirty="0" err="1"/>
              <a:t>HSEquit</a:t>
            </a:r>
            <a:r>
              <a:rPr lang="en-IE" sz="2800" dirty="0" smtClean="0"/>
              <a:t>.</a:t>
            </a:r>
          </a:p>
          <a:p>
            <a:pPr lvl="0"/>
            <a:endParaRPr lang="en-IE" sz="500" dirty="0"/>
          </a:p>
          <a:p>
            <a:pPr lvl="0"/>
            <a:r>
              <a:rPr lang="en-IE" sz="2800" dirty="0"/>
              <a:t>Twitter: </a:t>
            </a:r>
            <a:r>
              <a:rPr lang="en-IE" sz="2800" u="sng" dirty="0"/>
              <a:t>@</a:t>
            </a:r>
            <a:r>
              <a:rPr lang="en-IE" sz="2800" u="sng" dirty="0" err="1"/>
              <a:t>HSEQuitTeam</a:t>
            </a:r>
            <a:r>
              <a:rPr lang="en-IE" sz="2800" dirty="0"/>
              <a:t>.</a:t>
            </a:r>
            <a:r>
              <a:rPr lang="en-IE" sz="2800" i="1" dirty="0"/>
              <a:t> </a:t>
            </a:r>
            <a:endParaRPr lang="en-IE" sz="2800" i="1" dirty="0" smtClean="0"/>
          </a:p>
          <a:p>
            <a:pPr lvl="0"/>
            <a:endParaRPr lang="en-IE" sz="500" dirty="0"/>
          </a:p>
          <a:p>
            <a:pPr lvl="0"/>
            <a:r>
              <a:rPr lang="en-IE" sz="2800" dirty="0"/>
              <a:t>‘One-to-one’ support:</a:t>
            </a:r>
            <a:r>
              <a:rPr lang="en-GB" sz="2800" dirty="0"/>
              <a:t> Smoking Cessation clinics</a:t>
            </a:r>
            <a:r>
              <a:rPr lang="en-IE" sz="2800" dirty="0"/>
              <a:t>. </a:t>
            </a:r>
          </a:p>
        </p:txBody>
      </p:sp>
    </p:spTree>
    <p:extLst>
      <p:ext uri="{BB962C8B-B14F-4D97-AF65-F5344CB8AC3E}">
        <p14:creationId xmlns="" xmlns:p14="http://schemas.microsoft.com/office/powerpoint/2010/main" val="195052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928611"/>
          </a:xfrm>
          <a:prstGeom prst="rect">
            <a:avLst/>
          </a:prstGeom>
        </p:spPr>
      </p:pic>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Signposting to Physical Activity Supports</a:t>
            </a: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317155" y="1353975"/>
            <a:ext cx="11409179" cy="4278094"/>
          </a:xfrm>
          <a:prstGeom prst="rect">
            <a:avLst/>
          </a:prstGeom>
          <a:noFill/>
        </p:spPr>
        <p:txBody>
          <a:bodyPr wrap="square" rtlCol="0">
            <a:spAutoFit/>
          </a:bodyPr>
          <a:lstStyle/>
          <a:p>
            <a:pPr lvl="0"/>
            <a:r>
              <a:rPr lang="en-GB" sz="2400" u="sng" dirty="0">
                <a:hlinkClick r:id="rId4"/>
              </a:rPr>
              <a:t>https://www2.hse.ie/healthy-eating-active-living/exercise/</a:t>
            </a:r>
            <a:endParaRPr lang="en-IE" sz="2400" dirty="0"/>
          </a:p>
          <a:p>
            <a:pPr lvl="0"/>
            <a:endParaRPr lang="en-GB" sz="2400" dirty="0"/>
          </a:p>
          <a:p>
            <a:pPr lvl="0"/>
            <a:r>
              <a:rPr lang="en-GB" sz="2400" dirty="0"/>
              <a:t>Local Sports Partnership</a:t>
            </a:r>
          </a:p>
          <a:p>
            <a:pPr lvl="0"/>
            <a:r>
              <a:rPr lang="en-GB" sz="2400" dirty="0">
                <a:hlinkClick r:id="rId5"/>
              </a:rPr>
              <a:t>https://www.sportireland.ie/participation/lsp-contact-finder</a:t>
            </a:r>
            <a:endParaRPr lang="en-GB" sz="2400" dirty="0"/>
          </a:p>
          <a:p>
            <a:pPr lvl="0"/>
            <a:endParaRPr lang="en-GB" sz="2400" dirty="0"/>
          </a:p>
          <a:p>
            <a:pPr lvl="0"/>
            <a:r>
              <a:rPr lang="en-GB" sz="2400" dirty="0"/>
              <a:t>Walking clubs </a:t>
            </a:r>
            <a:r>
              <a:rPr lang="en-GB" sz="2400" u="sng" dirty="0">
                <a:hlinkClick r:id="rId6"/>
              </a:rPr>
              <a:t>https://www.getirelandwalking.ie/</a:t>
            </a:r>
            <a:endParaRPr lang="en-GB" sz="2400" u="sng" dirty="0"/>
          </a:p>
          <a:p>
            <a:pPr lvl="0"/>
            <a:endParaRPr lang="en-IE" sz="2400" dirty="0"/>
          </a:p>
          <a:p>
            <a:r>
              <a:rPr lang="en-GB" sz="2400" dirty="0"/>
              <a:t>Parkrun - local Saturday morning parkrun </a:t>
            </a:r>
            <a:r>
              <a:rPr lang="en-GB" sz="2400" u="sng" dirty="0">
                <a:hlinkClick r:id="rId7"/>
              </a:rPr>
              <a:t>https://www.parkrun.ie/</a:t>
            </a:r>
            <a:endParaRPr lang="en-IE" sz="2400" dirty="0"/>
          </a:p>
          <a:p>
            <a:endParaRPr lang="en-GB" sz="2400" dirty="0"/>
          </a:p>
          <a:p>
            <a:r>
              <a:rPr lang="en-GB" sz="2400" dirty="0"/>
              <a:t>Fit4Life - </a:t>
            </a:r>
            <a:r>
              <a:rPr lang="en-GB" sz="2400" dirty="0">
                <a:hlinkClick r:id="rId8"/>
              </a:rPr>
              <a:t>https://www.fit4life.ie/</a:t>
            </a:r>
            <a:endParaRPr lang="en-GB" sz="2400" dirty="0"/>
          </a:p>
          <a:p>
            <a:endParaRPr lang="en-IE" sz="3200" dirty="0"/>
          </a:p>
        </p:txBody>
      </p:sp>
    </p:spTree>
    <p:extLst>
      <p:ext uri="{BB962C8B-B14F-4D97-AF65-F5344CB8AC3E}">
        <p14:creationId xmlns="" xmlns:p14="http://schemas.microsoft.com/office/powerpoint/2010/main" val="3069572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928611"/>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Signposting to Healthy Eating Supports</a:t>
            </a: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182887" y="1562096"/>
            <a:ext cx="11409179" cy="3908762"/>
          </a:xfrm>
          <a:prstGeom prst="rect">
            <a:avLst/>
          </a:prstGeom>
          <a:noFill/>
        </p:spPr>
        <p:txBody>
          <a:bodyPr wrap="square" rtlCol="0">
            <a:spAutoFit/>
          </a:bodyPr>
          <a:lstStyle/>
          <a:p>
            <a:pPr lvl="0"/>
            <a:r>
              <a:rPr lang="en-US" sz="2400" dirty="0"/>
              <a:t>Check out the Healthy Food for Life resources on the HSE website </a:t>
            </a:r>
          </a:p>
          <a:p>
            <a:pPr lvl="0"/>
            <a:r>
              <a:rPr lang="en-US" sz="2400" u="sng" dirty="0">
                <a:hlinkClick r:id="rId4"/>
              </a:rPr>
              <a:t>https://www2.hse.ie/healthy-eating-active-living/nutrition/</a:t>
            </a:r>
            <a:endParaRPr lang="en-US" sz="2400" u="sng" dirty="0"/>
          </a:p>
          <a:p>
            <a:pPr lvl="0"/>
            <a:endParaRPr lang="en-US" sz="2400" dirty="0"/>
          </a:p>
          <a:p>
            <a:pPr lvl="0"/>
            <a:r>
              <a:rPr lang="en-US" sz="2400" dirty="0"/>
              <a:t>Be aware of local initiatives that your patients may find helpful</a:t>
            </a:r>
          </a:p>
          <a:p>
            <a:pPr lvl="0"/>
            <a:r>
              <a:rPr lang="en-US" sz="2400" dirty="0"/>
              <a:t>e.g. </a:t>
            </a:r>
            <a:r>
              <a:rPr lang="en-US" sz="2400" u="sng" dirty="0">
                <a:hlinkClick r:id="rId5"/>
              </a:rPr>
              <a:t>https://www.hse.ie/communitycooking</a:t>
            </a:r>
            <a:r>
              <a:rPr lang="en-US" sz="2400" dirty="0"/>
              <a:t> </a:t>
            </a:r>
          </a:p>
          <a:p>
            <a:pPr lvl="0"/>
            <a:endParaRPr lang="en-IE" sz="2400" dirty="0"/>
          </a:p>
          <a:p>
            <a:pPr lvl="0"/>
            <a:r>
              <a:rPr lang="en-US" sz="2400" dirty="0"/>
              <a:t>For those who want to lose weight, signpost them to</a:t>
            </a:r>
          </a:p>
          <a:p>
            <a:pPr lvl="0"/>
            <a:r>
              <a:rPr lang="en-US" sz="2400" dirty="0"/>
              <a:t>local community based weight management support </a:t>
            </a:r>
            <a:endParaRPr lang="en-US" sz="2400" dirty="0" smtClean="0"/>
          </a:p>
          <a:p>
            <a:pPr lvl="0"/>
            <a:r>
              <a:rPr lang="en-US" sz="2400" dirty="0" smtClean="0"/>
              <a:t>groups</a:t>
            </a:r>
            <a:r>
              <a:rPr lang="en-US" sz="2400" dirty="0"/>
              <a:t>.</a:t>
            </a:r>
            <a:endParaRPr lang="en-IE" sz="2400" dirty="0"/>
          </a:p>
          <a:p>
            <a:endParaRPr lang="en-IE" sz="3200" dirty="0"/>
          </a:p>
        </p:txBody>
      </p:sp>
      <p:pic>
        <p:nvPicPr>
          <p:cNvPr id="9" name="Picture 8"/>
          <p:cNvPicPr/>
          <p:nvPr/>
        </p:nvPicPr>
        <p:blipFill>
          <a:blip r:embed="rId6"/>
          <a:stretch>
            <a:fillRect/>
          </a:stretch>
        </p:blipFill>
        <p:spPr>
          <a:xfrm>
            <a:off x="7114443" y="3278777"/>
            <a:ext cx="4829661" cy="3005550"/>
          </a:xfrm>
          <a:prstGeom prst="rect">
            <a:avLst/>
          </a:prstGeom>
        </p:spPr>
      </p:pic>
    </p:spTree>
    <p:extLst>
      <p:ext uri="{BB962C8B-B14F-4D97-AF65-F5344CB8AC3E}">
        <p14:creationId xmlns="" xmlns:p14="http://schemas.microsoft.com/office/powerpoint/2010/main" val="31186777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928611"/>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p:txBody>
      </p:sp>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Signposting to Alcohol Supports</a:t>
            </a: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317155" y="1619794"/>
            <a:ext cx="11409179" cy="5447645"/>
          </a:xfrm>
          <a:prstGeom prst="rect">
            <a:avLst/>
          </a:prstGeom>
          <a:noFill/>
        </p:spPr>
        <p:txBody>
          <a:bodyPr wrap="square" rtlCol="0">
            <a:spAutoFit/>
          </a:bodyPr>
          <a:lstStyle/>
          <a:p>
            <a:r>
              <a:rPr lang="en-IE" sz="2800" dirty="0">
                <a:hlinkClick r:id="rId4"/>
              </a:rPr>
              <a:t>www.askaboutalcohol.ie</a:t>
            </a:r>
            <a:r>
              <a:rPr lang="en-IE" sz="2800" dirty="0"/>
              <a:t> </a:t>
            </a:r>
          </a:p>
          <a:p>
            <a:r>
              <a:rPr lang="en-IE" sz="2800" dirty="0"/>
              <a:t>provides a one stop shop for information and supports to help patients cut down and maintain low risk drinking behaviours. </a:t>
            </a:r>
          </a:p>
          <a:p>
            <a:endParaRPr lang="en-IE" sz="2800" dirty="0"/>
          </a:p>
          <a:p>
            <a:r>
              <a:rPr lang="en-IE" sz="2800" dirty="0"/>
              <a:t> </a:t>
            </a:r>
            <a:r>
              <a:rPr lang="en-GB" sz="2800" dirty="0">
                <a:hlinkClick r:id="rId5"/>
              </a:rPr>
              <a:t>www.drugs.ie</a:t>
            </a:r>
            <a:r>
              <a:rPr lang="en-GB" sz="2800" dirty="0"/>
              <a:t>  provides a one stop shop for information and supports to help patients that are taking drugs.  </a:t>
            </a:r>
            <a:endParaRPr lang="en-IE" sz="2800" dirty="0"/>
          </a:p>
          <a:p>
            <a:endParaRPr lang="en-IE" sz="2800" dirty="0"/>
          </a:p>
          <a:p>
            <a:r>
              <a:rPr lang="en-GB" sz="2800" dirty="0"/>
              <a:t>The HSE runs a confidential alcohol &amp; drugs helpline </a:t>
            </a:r>
            <a:endParaRPr lang="en-IE" sz="2800" dirty="0"/>
          </a:p>
          <a:p>
            <a:r>
              <a:rPr lang="en-GB" sz="2800" dirty="0"/>
              <a:t>1800 459 459</a:t>
            </a:r>
            <a:endParaRPr lang="en-IE" sz="2800" dirty="0"/>
          </a:p>
          <a:p>
            <a:endParaRPr lang="en-IE" sz="3200" dirty="0"/>
          </a:p>
          <a:p>
            <a:r>
              <a:rPr lang="en-IE" sz="3200" dirty="0"/>
              <a:t> </a:t>
            </a:r>
          </a:p>
          <a:p>
            <a:endParaRPr lang="en-IE" sz="3200" dirty="0"/>
          </a:p>
        </p:txBody>
      </p:sp>
    </p:spTree>
    <p:extLst>
      <p:ext uri="{BB962C8B-B14F-4D97-AF65-F5344CB8AC3E}">
        <p14:creationId xmlns="" xmlns:p14="http://schemas.microsoft.com/office/powerpoint/2010/main" val="37349035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 y="0"/>
            <a:ext cx="12172569" cy="6858000"/>
          </a:xfrm>
          <a:prstGeom prst="rect">
            <a:avLst/>
          </a:prstGeom>
        </p:spPr>
      </p:pic>
      <p:sp>
        <p:nvSpPr>
          <p:cNvPr id="2" name="Title 1"/>
          <p:cNvSpPr>
            <a:spLocks noGrp="1"/>
          </p:cNvSpPr>
          <p:nvPr>
            <p:ph type="title"/>
          </p:nvPr>
        </p:nvSpPr>
        <p:spPr>
          <a:xfrm>
            <a:off x="464696" y="470056"/>
            <a:ext cx="8005997" cy="759137"/>
          </a:xfrm>
        </p:spPr>
        <p:txBody>
          <a:bodyPr>
            <a:normAutofit/>
          </a:bodyPr>
          <a:lstStyle/>
          <a:p>
            <a:r>
              <a:rPr lang="en-US" sz="3500" b="1" dirty="0">
                <a:solidFill>
                  <a:srgbClr val="A7005F"/>
                </a:solidFill>
                <a:latin typeface="+mn-lt"/>
              </a:rPr>
              <a:t>Enhancing your Brief Interventions</a:t>
            </a:r>
          </a:p>
        </p:txBody>
      </p:sp>
      <p:sp>
        <p:nvSpPr>
          <p:cNvPr id="3" name="Content Placeholder 2"/>
          <p:cNvSpPr>
            <a:spLocks noGrp="1"/>
          </p:cNvSpPr>
          <p:nvPr>
            <p:ph idx="1"/>
          </p:nvPr>
        </p:nvSpPr>
        <p:spPr>
          <a:xfrm>
            <a:off x="464696" y="1697812"/>
            <a:ext cx="5426438" cy="4377128"/>
          </a:xfrm>
        </p:spPr>
        <p:txBody>
          <a:bodyPr>
            <a:normAutofit/>
          </a:bodyPr>
          <a:lstStyle/>
          <a:p>
            <a:r>
              <a:rPr lang="en-GB" sz="2400" dirty="0"/>
              <a:t>When participants have completed the  eLearning course, they are eligible to enrol for the face to face/virtual  workshop called ‘</a:t>
            </a:r>
            <a:r>
              <a:rPr lang="en-GB" sz="2400" i="1" dirty="0"/>
              <a:t>Enhancing your Brief Intervention Skills’</a:t>
            </a:r>
          </a:p>
          <a:p>
            <a:endParaRPr lang="en-GB" sz="2400" i="1" dirty="0"/>
          </a:p>
          <a:p>
            <a:r>
              <a:rPr lang="en-GB" sz="2400" dirty="0"/>
              <a:t>The emphasis of this will be on skills development and sharing of the experience of carrying out brief interventions since completion of the eLearning</a:t>
            </a:r>
          </a:p>
          <a:p>
            <a:endParaRPr lang="en-US" dirty="0">
              <a:solidFill>
                <a:srgbClr val="A7005F"/>
              </a:solidFill>
            </a:endParaRPr>
          </a:p>
        </p:txBody>
      </p:sp>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7" name="Rounded Rectangle 6"/>
          <p:cNvSpPr/>
          <p:nvPr/>
        </p:nvSpPr>
        <p:spPr>
          <a:xfrm>
            <a:off x="5721531" y="2142309"/>
            <a:ext cx="6451037" cy="3526972"/>
          </a:xfrm>
          <a:prstGeom prst="roundRect">
            <a:avLst>
              <a:gd name="adj" fmla="val 10000"/>
            </a:avLst>
          </a:prstGeom>
          <a:blipFill rotWithShape="1">
            <a:blip r:embed="rId5"/>
            <a:stretch>
              <a:fillRect/>
            </a:stretch>
          </a:blipFill>
          <a:ln w="25400" cap="flat" cmpd="sng" algn="ctr">
            <a:solidFill>
              <a:sysClr val="window" lastClr="FFFFFF">
                <a:hueOff val="0"/>
                <a:satOff val="0"/>
                <a:lumOff val="0"/>
                <a:alphaOff val="0"/>
              </a:sysClr>
            </a:solidFill>
            <a:prstDash val="solid"/>
          </a:ln>
          <a:effectLst/>
        </p:spPr>
        <p:style>
          <a:lnRef idx="2">
            <a:scrgbClr r="0" g="0" b="0"/>
          </a:lnRef>
          <a:fillRef idx="1">
            <a:scrgbClr r="0" g="0" b="0"/>
          </a:fillRef>
          <a:effectRef idx="0">
            <a:scrgbClr r="0" g="0" b="0"/>
          </a:effectRef>
          <a:fontRef idx="minor">
            <a:schemeClr val="lt1">
              <a:hueOff val="0"/>
              <a:satOff val="0"/>
              <a:lumOff val="0"/>
              <a:alphaOff val="0"/>
            </a:schemeClr>
          </a:fontRef>
        </p:style>
      </p:sp>
      <p:sp>
        <p:nvSpPr>
          <p:cNvPr id="10" name="Title 1"/>
          <p:cNvSpPr txBox="1">
            <a:spLocks/>
          </p:cNvSpPr>
          <p:nvPr/>
        </p:nvSpPr>
        <p:spPr>
          <a:xfrm>
            <a:off x="7135456" y="5649119"/>
            <a:ext cx="3612629" cy="851642"/>
          </a:xfrm>
          <a:prstGeom prst="rect">
            <a:avLst/>
          </a:prstGeom>
        </p:spPr>
        <p:txBody>
          <a:bodyPr vert="horz" lIns="91440" tIns="45720" rIns="91440" bIns="45720" rtlCol="0" anchor="ctr">
            <a:normAutofit fontScale="3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r"/>
            <a:endParaRPr lang="en-GB" sz="8500" b="1" dirty="0">
              <a:solidFill>
                <a:srgbClr val="A7005F"/>
              </a:solidFill>
              <a:effectLst>
                <a:outerShdw blurRad="38100" dist="38100" dir="2700000" algn="tl">
                  <a:srgbClr val="000000">
                    <a:alpha val="43137"/>
                  </a:srgbClr>
                </a:outerShdw>
              </a:effectLst>
            </a:endParaRPr>
          </a:p>
          <a:p>
            <a:pPr algn="ctr"/>
            <a:r>
              <a:rPr lang="en-GB" sz="8500" b="1" dirty="0">
                <a:solidFill>
                  <a:srgbClr val="A7005F"/>
                </a:solidFill>
                <a:effectLst>
                  <a:outerShdw blurRad="38100" dist="38100" dir="2700000" algn="tl">
                    <a:srgbClr val="000000">
                      <a:alpha val="43137"/>
                    </a:srgbClr>
                  </a:outerShdw>
                </a:effectLst>
              </a:rPr>
              <a:t>½ day duration</a:t>
            </a:r>
            <a:r>
              <a:rPr lang="en-IE" b="1" dirty="0">
                <a:solidFill>
                  <a:srgbClr val="A7005F"/>
                </a:solidFill>
              </a:rPr>
              <a:t/>
            </a:r>
            <a:br>
              <a:rPr lang="en-IE" b="1" dirty="0">
                <a:solidFill>
                  <a:srgbClr val="A7005F"/>
                </a:solidFill>
              </a:rPr>
            </a:br>
            <a:endParaRPr lang="en-IE" dirty="0"/>
          </a:p>
        </p:txBody>
      </p:sp>
    </p:spTree>
    <p:extLst>
      <p:ext uri="{BB962C8B-B14F-4D97-AF65-F5344CB8AC3E}">
        <p14:creationId xmlns="" xmlns:p14="http://schemas.microsoft.com/office/powerpoint/2010/main" val="30836319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p:cNvSpPr>
            <a:spLocks noGrp="1"/>
          </p:cNvSpPr>
          <p:nvPr>
            <p:ph type="title"/>
          </p:nvPr>
        </p:nvSpPr>
        <p:spPr>
          <a:xfrm>
            <a:off x="398814" y="415636"/>
            <a:ext cx="8733312" cy="712520"/>
          </a:xfrm>
        </p:spPr>
        <p:txBody>
          <a:bodyPr>
            <a:normAutofit/>
          </a:bodyPr>
          <a:lstStyle/>
          <a:p>
            <a:r>
              <a:rPr lang="en-US" sz="3500" b="1" dirty="0">
                <a:solidFill>
                  <a:srgbClr val="A7005F"/>
                </a:solidFill>
                <a:effectLst>
                  <a:outerShdw blurRad="38100" dist="38100" dir="2700000" algn="tl">
                    <a:srgbClr val="000000">
                      <a:alpha val="43137"/>
                    </a:srgbClr>
                  </a:outerShdw>
                </a:effectLst>
                <a:latin typeface="+mn-lt"/>
              </a:rPr>
              <a:t>Promoting </a:t>
            </a:r>
            <a:r>
              <a:rPr lang="en-US" sz="3500" b="1" dirty="0" smtClean="0">
                <a:solidFill>
                  <a:srgbClr val="A7005F"/>
                </a:solidFill>
                <a:effectLst>
                  <a:outerShdw blurRad="38100" dist="38100" dir="2700000" algn="tl">
                    <a:srgbClr val="000000">
                      <a:alpha val="43137"/>
                    </a:srgbClr>
                  </a:outerShdw>
                </a:effectLst>
                <a:latin typeface="+mn-lt"/>
              </a:rPr>
              <a:t>MECC</a:t>
            </a:r>
            <a:endParaRPr lang="en-US" sz="3500" b="1" dirty="0">
              <a:solidFill>
                <a:srgbClr val="A7005F"/>
              </a:solidFill>
              <a:effectLst>
                <a:outerShdw blurRad="38100" dist="38100" dir="2700000" algn="tl">
                  <a:srgbClr val="000000">
                    <a:alpha val="43137"/>
                  </a:srgbClr>
                </a:outerShdw>
              </a:effectLst>
              <a:latin typeface="+mn-lt"/>
            </a:endParaRPr>
          </a:p>
        </p:txBody>
      </p:sp>
      <p:pic>
        <p:nvPicPr>
          <p:cNvPr id="1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342497" y="2106351"/>
            <a:ext cx="1789629" cy="370879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2" name="Picture 4"/>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9364626" y="2099706"/>
            <a:ext cx="1717356" cy="3715434"/>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3" name="TextBox 12"/>
          <p:cNvSpPr txBox="1"/>
          <p:nvPr/>
        </p:nvSpPr>
        <p:spPr>
          <a:xfrm>
            <a:off x="8274234" y="1360967"/>
            <a:ext cx="1765005" cy="369332"/>
          </a:xfrm>
          <a:prstGeom prst="rect">
            <a:avLst/>
          </a:prstGeom>
          <a:noFill/>
        </p:spPr>
        <p:txBody>
          <a:bodyPr wrap="square" rtlCol="0">
            <a:spAutoFit/>
          </a:bodyPr>
          <a:lstStyle/>
          <a:p>
            <a:pPr algn="ctr"/>
            <a:r>
              <a:rPr lang="en-IE" b="1" dirty="0">
                <a:solidFill>
                  <a:prstClr val="black"/>
                </a:solidFill>
              </a:rPr>
              <a:t> Leaflet</a:t>
            </a:r>
          </a:p>
        </p:txBody>
      </p:sp>
      <p:pic>
        <p:nvPicPr>
          <p:cNvPr id="14" name="Picture 5"/>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313753" y="2106351"/>
            <a:ext cx="2812219" cy="397842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pic>
        <p:nvPicPr>
          <p:cNvPr id="15" name="Picture 6"/>
          <p:cNvPicPr>
            <a:picLocks noChangeAspect="1" noChangeArrowheads="1"/>
          </p:cNvPicPr>
          <p:nvPr/>
        </p:nvPicPr>
        <p:blipFill>
          <a:blip r:embed="rId6">
            <a:extLst>
              <a:ext uri="{28A0092B-C50C-407E-A947-70E740481C1C}">
                <a14:useLocalDpi xmlns="" xmlns:a14="http://schemas.microsoft.com/office/drawing/2010/main" val="0"/>
              </a:ext>
            </a:extLst>
          </a:blip>
          <a:srcRect/>
          <a:stretch>
            <a:fillRect/>
          </a:stretch>
        </p:blipFill>
        <p:spPr bwMode="auto">
          <a:xfrm>
            <a:off x="3410650" y="2114176"/>
            <a:ext cx="2798875" cy="3941137"/>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16" name="TextBox 15"/>
          <p:cNvSpPr txBox="1"/>
          <p:nvPr/>
        </p:nvSpPr>
        <p:spPr>
          <a:xfrm>
            <a:off x="882502" y="1360967"/>
            <a:ext cx="4678326" cy="369332"/>
          </a:xfrm>
          <a:prstGeom prst="rect">
            <a:avLst/>
          </a:prstGeom>
          <a:noFill/>
        </p:spPr>
        <p:txBody>
          <a:bodyPr wrap="square" rtlCol="0">
            <a:spAutoFit/>
          </a:bodyPr>
          <a:lstStyle/>
          <a:p>
            <a:pPr algn="ctr"/>
            <a:r>
              <a:rPr lang="en-IE" b="1" dirty="0">
                <a:solidFill>
                  <a:prstClr val="black"/>
                </a:solidFill>
              </a:rPr>
              <a:t>Posters – Colleague Focussed</a:t>
            </a:r>
          </a:p>
        </p:txBody>
      </p:sp>
    </p:spTree>
    <p:extLst>
      <p:ext uri="{BB962C8B-B14F-4D97-AF65-F5344CB8AC3E}">
        <p14:creationId xmlns="" xmlns:p14="http://schemas.microsoft.com/office/powerpoint/2010/main" val="31795679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 xmlns:a16="http://schemas.microsoft.com/office/drawing/2014/main" id="{E7D5B182-4231-4ADE-A51E-4197C76F51FC}"/>
              </a:ext>
            </a:extLst>
          </p:cNvPr>
          <p:cNvSpPr txBox="1">
            <a:spLocks/>
          </p:cNvSpPr>
          <p:nvPr/>
        </p:nvSpPr>
        <p:spPr>
          <a:xfrm>
            <a:off x="195943" y="169816"/>
            <a:ext cx="11704320" cy="755217"/>
          </a:xfrm>
          <a:prstGeom prst="rect">
            <a:avLst/>
          </a:prstGeom>
        </p:spPr>
        <p:txBody>
          <a:bodyPr>
            <a:normAutofit fontScale="25000" lnSpcReduction="20000"/>
          </a:bodyPr>
          <a:lstStyle/>
          <a:p>
            <a:pPr lvl="0">
              <a:lnSpc>
                <a:spcPct val="90000"/>
              </a:lnSpc>
              <a:spcBef>
                <a:spcPct val="0"/>
              </a:spcBef>
            </a:pPr>
            <a:r>
              <a:rPr lang="en-IE" sz="12300" b="1" dirty="0" smtClean="0">
                <a:solidFill>
                  <a:srgbClr val="A7005F"/>
                </a:solidFill>
                <a:ea typeface="+mj-ea"/>
                <a:cs typeface="+mj-cs"/>
              </a:rPr>
              <a:t>Video 3  - A Brief Intervention in Action – General Practice Nurse</a:t>
            </a:r>
            <a:r>
              <a:rPr kumimoji="0" lang="en-IE" sz="4400" b="1" i="0" u="none" strike="noStrike" kern="1200" cap="none" spc="0" normalizeH="0" baseline="0" noProof="0" dirty="0" smtClean="0">
                <a:ln>
                  <a:noFill/>
                </a:ln>
                <a:solidFill>
                  <a:srgbClr val="A7005F"/>
                </a:solidFill>
                <a:effectLst/>
                <a:uLnTx/>
                <a:uFillTx/>
                <a:latin typeface="+mn-lt"/>
                <a:ea typeface="+mj-ea"/>
                <a:cs typeface="+mj-cs"/>
              </a:rPr>
              <a:t/>
            </a:r>
            <a:br>
              <a:rPr kumimoji="0" lang="en-IE" sz="4400" b="1" i="0" u="none" strike="noStrike" kern="1200" cap="none" spc="0" normalizeH="0" baseline="0" noProof="0" dirty="0" smtClean="0">
                <a:ln>
                  <a:noFill/>
                </a:ln>
                <a:solidFill>
                  <a:srgbClr val="A7005F"/>
                </a:solidFill>
                <a:effectLst/>
                <a:uLnTx/>
                <a:uFillTx/>
                <a:latin typeface="+mn-lt"/>
                <a:ea typeface="+mj-ea"/>
                <a:cs typeface="+mj-cs"/>
              </a:rPr>
            </a:br>
            <a:endParaRPr kumimoji="0" lang="en-IE" sz="4400" b="0" i="0" u="none" strike="noStrike" kern="1200" cap="none" spc="0" normalizeH="0" baseline="0" noProof="0" dirty="0">
              <a:ln>
                <a:noFill/>
              </a:ln>
              <a:solidFill>
                <a:schemeClr val="tx1"/>
              </a:solidFill>
              <a:effectLst/>
              <a:uLnTx/>
              <a:uFillTx/>
              <a:latin typeface="+mj-lt"/>
              <a:ea typeface="+mj-ea"/>
              <a:cs typeface="+mj-cs"/>
            </a:endParaRPr>
          </a:p>
        </p:txBody>
      </p:sp>
    </p:spTree>
    <p:extLst>
      <p:ext uri="{BB962C8B-B14F-4D97-AF65-F5344CB8AC3E}">
        <p14:creationId xmlns="" xmlns:p14="http://schemas.microsoft.com/office/powerpoint/2010/main" val="383857017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224" y="-10510"/>
            <a:ext cx="12172569" cy="6688667"/>
          </a:xfrm>
          <a:prstGeom prst="rect">
            <a:avLst/>
          </a:prstGeom>
        </p:spPr>
      </p:pic>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4" name="Content Placeholder 3"/>
          <p:cNvSpPr>
            <a:spLocks noGrp="1"/>
          </p:cNvSpPr>
          <p:nvPr>
            <p:ph idx="1"/>
          </p:nvPr>
        </p:nvSpPr>
        <p:spPr>
          <a:xfrm>
            <a:off x="838200" y="1159933"/>
            <a:ext cx="10515600" cy="5017030"/>
          </a:xfrm>
        </p:spPr>
        <p:txBody>
          <a:bodyPr>
            <a:normAutofit fontScale="92500" lnSpcReduction="20000"/>
          </a:bodyPr>
          <a:lstStyle/>
          <a:p>
            <a:pPr marL="0" indent="0">
              <a:buNone/>
            </a:pPr>
            <a:r>
              <a:rPr lang="en-IE" sz="3000" dirty="0"/>
              <a:t>Making Every Contact Count eLearning </a:t>
            </a:r>
            <a:r>
              <a:rPr lang="en-IE" sz="3000" dirty="0" smtClean="0"/>
              <a:t>is:</a:t>
            </a:r>
            <a:endParaRPr lang="en-IE" sz="3000" dirty="0"/>
          </a:p>
          <a:p>
            <a:pPr marL="0" indent="0">
              <a:buNone/>
            </a:pPr>
            <a:endParaRPr lang="en-IE" sz="3000" dirty="0"/>
          </a:p>
          <a:p>
            <a:r>
              <a:rPr lang="en-IE" sz="3000" dirty="0"/>
              <a:t>Easy to complete in 3-4 hours </a:t>
            </a:r>
          </a:p>
          <a:p>
            <a:r>
              <a:rPr lang="en-IE" sz="3000" dirty="0"/>
              <a:t>Free to all healthcare professionals</a:t>
            </a:r>
          </a:p>
          <a:p>
            <a:r>
              <a:rPr lang="en-IE" sz="3000" dirty="0"/>
              <a:t>Recognised for Continuous Professional Development (CPD) by a range of professional bodies including the NMBI </a:t>
            </a:r>
          </a:p>
          <a:p>
            <a:r>
              <a:rPr lang="en-GB" sz="3000" dirty="0"/>
              <a:t>You may have conversations about your own health</a:t>
            </a:r>
          </a:p>
          <a:p>
            <a:r>
              <a:rPr lang="en-GB" sz="3000" dirty="0"/>
              <a:t>Develop the competence and confidence to deliver healthy lifestyle messages</a:t>
            </a:r>
          </a:p>
          <a:p>
            <a:r>
              <a:rPr lang="en-GB" sz="3000" dirty="0"/>
              <a:t>Provides a unique opportunity for you to support your patients in changing their lifestyle behaviours.</a:t>
            </a:r>
            <a:endParaRPr lang="en-IE" sz="3000" dirty="0"/>
          </a:p>
          <a:p>
            <a:r>
              <a:rPr lang="en-IE" sz="3000" dirty="0"/>
              <a:t>Enhancing Your Skills Workshop</a:t>
            </a:r>
          </a:p>
          <a:p>
            <a:endParaRPr lang="en-IE" dirty="0"/>
          </a:p>
        </p:txBody>
      </p:sp>
      <p:sp>
        <p:nvSpPr>
          <p:cNvPr id="5" name="Title 4"/>
          <p:cNvSpPr>
            <a:spLocks noGrp="1"/>
          </p:cNvSpPr>
          <p:nvPr>
            <p:ph type="title"/>
          </p:nvPr>
        </p:nvSpPr>
        <p:spPr>
          <a:xfrm>
            <a:off x="838200" y="304801"/>
            <a:ext cx="8664146" cy="720195"/>
          </a:xfrm>
        </p:spPr>
        <p:txBody>
          <a:bodyPr>
            <a:normAutofit/>
          </a:bodyPr>
          <a:lstStyle/>
          <a:p>
            <a:r>
              <a:rPr lang="en-IE" sz="3500" b="1" dirty="0">
                <a:solidFill>
                  <a:srgbClr val="B52273"/>
                </a:solidFill>
                <a:latin typeface="+mn-lt"/>
              </a:rPr>
              <a:t>What’s in it for me? </a:t>
            </a:r>
          </a:p>
        </p:txBody>
      </p:sp>
    </p:spTree>
    <p:extLst>
      <p:ext uri="{BB962C8B-B14F-4D97-AF65-F5344CB8AC3E}">
        <p14:creationId xmlns="" xmlns:p14="http://schemas.microsoft.com/office/powerpoint/2010/main" val="38636585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0224" y="-10510"/>
            <a:ext cx="12172569" cy="6688667"/>
          </a:xfrm>
          <a:prstGeom prst="rect">
            <a:avLst/>
          </a:prstGeom>
        </p:spPr>
      </p:pic>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4" name="Content Placeholder 3"/>
          <p:cNvSpPr>
            <a:spLocks noGrp="1"/>
          </p:cNvSpPr>
          <p:nvPr>
            <p:ph idx="1"/>
          </p:nvPr>
        </p:nvSpPr>
        <p:spPr>
          <a:xfrm>
            <a:off x="838200" y="1329267"/>
            <a:ext cx="10515600" cy="4847696"/>
          </a:xfrm>
        </p:spPr>
        <p:txBody>
          <a:bodyPr>
            <a:normAutofit fontScale="85000" lnSpcReduction="20000"/>
          </a:bodyPr>
          <a:lstStyle/>
          <a:p>
            <a:pPr marL="0" indent="0">
              <a:buNone/>
            </a:pPr>
            <a:endParaRPr lang="en-IE" b="1" dirty="0"/>
          </a:p>
          <a:p>
            <a:r>
              <a:rPr lang="en-IE" sz="3000" dirty="0"/>
              <a:t>Making Every Contact Count is an approach to behaviour change</a:t>
            </a:r>
          </a:p>
          <a:p>
            <a:r>
              <a:rPr lang="en-IE" sz="3000" dirty="0"/>
              <a:t>To reduce chronic disease </a:t>
            </a:r>
          </a:p>
          <a:p>
            <a:r>
              <a:rPr lang="en-IE" sz="3000" dirty="0"/>
              <a:t>By making healthier lifestyle choices</a:t>
            </a:r>
          </a:p>
          <a:p>
            <a:r>
              <a:rPr lang="en-IE" sz="3000" dirty="0"/>
              <a:t>Part of routine clinical practice for all healthcare professionals  </a:t>
            </a:r>
          </a:p>
          <a:p>
            <a:r>
              <a:rPr lang="en-IE" sz="3000" dirty="0"/>
              <a:t>Millions of contacts - opportunities to have conversations</a:t>
            </a:r>
          </a:p>
          <a:p>
            <a:r>
              <a:rPr lang="en-IE" sz="3000" dirty="0"/>
              <a:t>Delivering concise consistent healthy lifestyle messages</a:t>
            </a:r>
          </a:p>
          <a:p>
            <a:r>
              <a:rPr lang="en-IE" sz="3000" dirty="0"/>
              <a:t>Support &amp; empower patients </a:t>
            </a:r>
          </a:p>
          <a:p>
            <a:r>
              <a:rPr lang="en-IE" sz="3000" dirty="0"/>
              <a:t>Client centred approach</a:t>
            </a:r>
          </a:p>
          <a:p>
            <a:r>
              <a:rPr lang="en-IE" sz="3000" dirty="0"/>
              <a:t>National standardised training</a:t>
            </a:r>
          </a:p>
          <a:p>
            <a:r>
              <a:rPr lang="en-IE" sz="3000" dirty="0"/>
              <a:t>Brief interventions only take a few minutes</a:t>
            </a:r>
          </a:p>
          <a:p>
            <a:r>
              <a:rPr lang="en-IE" sz="3000" dirty="0"/>
              <a:t>Evidenced based</a:t>
            </a:r>
          </a:p>
          <a:p>
            <a:endParaRPr lang="en-IE" dirty="0"/>
          </a:p>
          <a:p>
            <a:endParaRPr lang="en-IE" dirty="0"/>
          </a:p>
          <a:p>
            <a:pPr marL="0" indent="0">
              <a:buNone/>
            </a:pPr>
            <a:endParaRPr lang="en-IE" dirty="0"/>
          </a:p>
          <a:p>
            <a:endParaRPr lang="en-IE" dirty="0"/>
          </a:p>
        </p:txBody>
      </p:sp>
      <p:sp>
        <p:nvSpPr>
          <p:cNvPr id="5" name="Title 4"/>
          <p:cNvSpPr>
            <a:spLocks noGrp="1"/>
          </p:cNvSpPr>
          <p:nvPr>
            <p:ph type="title"/>
          </p:nvPr>
        </p:nvSpPr>
        <p:spPr>
          <a:xfrm>
            <a:off x="523982" y="304801"/>
            <a:ext cx="8978364" cy="1024466"/>
          </a:xfrm>
        </p:spPr>
        <p:txBody>
          <a:bodyPr>
            <a:normAutofit fontScale="90000"/>
          </a:bodyPr>
          <a:lstStyle/>
          <a:p>
            <a:r>
              <a:rPr lang="en-IE" b="1" dirty="0">
                <a:solidFill>
                  <a:srgbClr val="B52273"/>
                </a:solidFill>
              </a:rPr>
              <a:t/>
            </a:r>
            <a:br>
              <a:rPr lang="en-IE" b="1" dirty="0">
                <a:solidFill>
                  <a:srgbClr val="B52273"/>
                </a:solidFill>
              </a:rPr>
            </a:br>
            <a:r>
              <a:rPr lang="en-IE" sz="3900" b="1" dirty="0">
                <a:solidFill>
                  <a:srgbClr val="B52273"/>
                </a:solidFill>
                <a:latin typeface="+mn-lt"/>
              </a:rPr>
              <a:t>In summary– we are asking for your help to integrate MECC into routine clinical practice  </a:t>
            </a:r>
            <a:r>
              <a:rPr lang="en-IE" b="1" dirty="0"/>
              <a:t/>
            </a:r>
            <a:br>
              <a:rPr lang="en-IE" b="1" dirty="0"/>
            </a:br>
            <a:r>
              <a:rPr lang="en-IE" b="1" dirty="0">
                <a:solidFill>
                  <a:srgbClr val="B52273"/>
                </a:solidFill>
              </a:rPr>
              <a:t> </a:t>
            </a:r>
          </a:p>
        </p:txBody>
      </p:sp>
    </p:spTree>
    <p:extLst>
      <p:ext uri="{BB962C8B-B14F-4D97-AF65-F5344CB8AC3E}">
        <p14:creationId xmlns="" xmlns:p14="http://schemas.microsoft.com/office/powerpoint/2010/main" val="28422364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 xmlns:a14="http://schemas.microsoft.com/office/drawing/2010/main" val="0"/>
              </a:ext>
            </a:extLst>
          </a:blip>
          <a:stretch>
            <a:fillRect/>
          </a:stretch>
        </p:blipFill>
        <p:spPr>
          <a:xfrm>
            <a:off x="-1" y="0"/>
            <a:ext cx="12172569" cy="6858000"/>
          </a:xfrm>
          <a:prstGeom prst="rect">
            <a:avLst/>
          </a:prstGeom>
        </p:spPr>
      </p:pic>
      <p:sp>
        <p:nvSpPr>
          <p:cNvPr id="4" name="Title 3"/>
          <p:cNvSpPr>
            <a:spLocks noGrp="1"/>
          </p:cNvSpPr>
          <p:nvPr>
            <p:ph type="ctrTitle"/>
          </p:nvPr>
        </p:nvSpPr>
        <p:spPr/>
        <p:txBody>
          <a:bodyPr>
            <a:normAutofit/>
          </a:bodyPr>
          <a:lstStyle/>
          <a:p>
            <a:r>
              <a:rPr lang="en-IE" sz="3600" b="1" dirty="0">
                <a:effectLst>
                  <a:outerShdw blurRad="38100" dist="38100" dir="2700000" algn="tl">
                    <a:srgbClr val="000000">
                      <a:alpha val="43137"/>
                    </a:srgbClr>
                  </a:outerShdw>
                </a:effectLst>
                <a:latin typeface="+mn-lt"/>
              </a:rPr>
              <a:t>Thank you for your attention</a:t>
            </a:r>
            <a:br>
              <a:rPr lang="en-IE" sz="3600" b="1" dirty="0">
                <a:effectLst>
                  <a:outerShdw blurRad="38100" dist="38100" dir="2700000" algn="tl">
                    <a:srgbClr val="000000">
                      <a:alpha val="43137"/>
                    </a:srgbClr>
                  </a:outerShdw>
                </a:effectLst>
                <a:latin typeface="+mn-lt"/>
              </a:rPr>
            </a:br>
            <a:r>
              <a:rPr lang="en-IE" sz="3600" b="1" dirty="0">
                <a:effectLst>
                  <a:outerShdw blurRad="38100" dist="38100" dir="2700000" algn="tl">
                    <a:srgbClr val="000000">
                      <a:alpha val="43137"/>
                    </a:srgbClr>
                  </a:outerShdw>
                </a:effectLst>
                <a:latin typeface="+mn-lt"/>
              </a:rPr>
              <a:t/>
            </a:r>
            <a:br>
              <a:rPr lang="en-IE" sz="3600" b="1" dirty="0">
                <a:effectLst>
                  <a:outerShdw blurRad="38100" dist="38100" dir="2700000" algn="tl">
                    <a:srgbClr val="000000">
                      <a:alpha val="43137"/>
                    </a:srgbClr>
                  </a:outerShdw>
                </a:effectLst>
                <a:latin typeface="+mn-lt"/>
              </a:rPr>
            </a:br>
            <a:r>
              <a:rPr lang="en-IE" sz="3600" b="1" dirty="0" smtClean="0">
                <a:effectLst>
                  <a:outerShdw blurRad="38100" dist="38100" dir="2700000" algn="tl">
                    <a:srgbClr val="000000">
                      <a:alpha val="43137"/>
                    </a:srgbClr>
                  </a:outerShdw>
                </a:effectLst>
                <a:latin typeface="+mn-lt"/>
              </a:rPr>
              <a:t>Email: makingevery.contactcount.ie</a:t>
            </a:r>
            <a:endParaRPr lang="en-IE" sz="3600" b="1" dirty="0">
              <a:effectLst>
                <a:outerShdw blurRad="38100" dist="38100" dir="2700000" algn="tl">
                  <a:srgbClr val="000000">
                    <a:alpha val="43137"/>
                  </a:srgbClr>
                </a:outerShdw>
              </a:effectLst>
              <a:latin typeface="+mn-lt"/>
            </a:endParaRPr>
          </a:p>
        </p:txBody>
      </p:sp>
      <p:sp>
        <p:nvSpPr>
          <p:cNvPr id="5" name="Subtitle 4"/>
          <p:cNvSpPr>
            <a:spLocks noGrp="1"/>
          </p:cNvSpPr>
          <p:nvPr>
            <p:ph type="subTitle" idx="1"/>
          </p:nvPr>
        </p:nvSpPr>
        <p:spPr>
          <a:xfrm>
            <a:off x="1647567" y="4244588"/>
            <a:ext cx="9144000" cy="2613411"/>
          </a:xfrm>
        </p:spPr>
        <p:txBody>
          <a:bodyPr>
            <a:normAutofit/>
          </a:bodyPr>
          <a:lstStyle/>
          <a:p>
            <a:r>
              <a:rPr lang="en-IE" dirty="0"/>
              <a:t>Further information on</a:t>
            </a:r>
          </a:p>
          <a:p>
            <a:r>
              <a:rPr lang="en-IE" sz="2800" dirty="0" smtClean="0"/>
              <a:t>MECC Website – </a:t>
            </a:r>
            <a:r>
              <a:rPr lang="en-IE" sz="2800" u="sng" dirty="0" smtClean="0">
                <a:solidFill>
                  <a:schemeClr val="accent1">
                    <a:lumMod val="75000"/>
                  </a:schemeClr>
                </a:solidFill>
              </a:rPr>
              <a:t>learning.makingeverycontactcount.ie</a:t>
            </a:r>
            <a:endParaRPr lang="en-IE" sz="2600" dirty="0" smtClean="0"/>
          </a:p>
          <a:p>
            <a:r>
              <a:rPr lang="en-IE" sz="2600" dirty="0" smtClean="0"/>
              <a:t>HSE Website – </a:t>
            </a:r>
            <a:r>
              <a:rPr lang="en-IE" sz="2600" dirty="0" smtClean="0">
                <a:hlinkClick r:id="rId3"/>
              </a:rPr>
              <a:t>makingeverycontactcount.ie</a:t>
            </a:r>
            <a:endParaRPr lang="en-IE" sz="2600" dirty="0"/>
          </a:p>
          <a:p>
            <a:r>
              <a:rPr lang="en-IE" sz="2600" dirty="0" smtClean="0"/>
              <a:t>Resources </a:t>
            </a:r>
            <a:r>
              <a:rPr lang="en-IE" sz="2600" dirty="0"/>
              <a:t>available </a:t>
            </a:r>
            <a:r>
              <a:rPr lang="en-IE" sz="2600" dirty="0" smtClean="0"/>
              <a:t>at – </a:t>
            </a:r>
            <a:r>
              <a:rPr lang="en-IE" sz="2600" u="sng" dirty="0" smtClean="0">
                <a:hlinkClick r:id="rId4"/>
              </a:rPr>
              <a:t>healthpromotion.ie</a:t>
            </a:r>
            <a:endParaRPr lang="en-IE" sz="2600" u="sng" dirty="0"/>
          </a:p>
          <a:p>
            <a:endParaRPr lang="en-IE" sz="2600" u="sng" dirty="0"/>
          </a:p>
          <a:p>
            <a:endParaRPr lang="en-IE" sz="2600" u="sng" dirty="0"/>
          </a:p>
          <a:p>
            <a:endParaRPr lang="en-IE" dirty="0"/>
          </a:p>
          <a:p>
            <a:endParaRPr lang="en-IE" dirty="0"/>
          </a:p>
        </p:txBody>
      </p:sp>
      <p:pic>
        <p:nvPicPr>
          <p:cNvPr id="9" name="Content Placeholder 3"/>
          <p:cNvPicPr>
            <a:picLocks noChangeAspect="1"/>
          </p:cNvPicPr>
          <p:nvPr/>
        </p:nvPicPr>
        <p:blipFill>
          <a:blip r:embed="rId5">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Tree>
    <p:extLst>
      <p:ext uri="{BB962C8B-B14F-4D97-AF65-F5344CB8AC3E}">
        <p14:creationId xmlns="" xmlns:p14="http://schemas.microsoft.com/office/powerpoint/2010/main" val="3193012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928611"/>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endParaRPr lang="en-US" dirty="0"/>
          </a:p>
        </p:txBody>
      </p:sp>
      <p:pic>
        <p:nvPicPr>
          <p:cNvPr id="9" name="Content Placeholder 3"/>
          <p:cNvPicPr>
            <a:picLocks noChangeAspect="1"/>
          </p:cNvPicPr>
          <p:nvPr/>
        </p:nvPicPr>
        <p:blipFill>
          <a:blip r:embed="rId4">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7" name="Title 2"/>
          <p:cNvSpPr txBox="1">
            <a:spLocks/>
          </p:cNvSpPr>
          <p:nvPr/>
        </p:nvSpPr>
        <p:spPr>
          <a:xfrm>
            <a:off x="317155" y="28412"/>
            <a:ext cx="898371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First, some questions about </a:t>
            </a:r>
            <a:r>
              <a:rPr lang="en-IE" sz="3500" b="1" dirty="0" smtClean="0">
                <a:solidFill>
                  <a:srgbClr val="A7005F"/>
                </a:solidFill>
                <a:latin typeface="+mn-lt"/>
              </a:rPr>
              <a:t>MECC</a:t>
            </a:r>
            <a:endParaRPr lang="en-IE" sz="3500" b="1" dirty="0">
              <a:solidFill>
                <a:srgbClr val="A7005F"/>
              </a:solidFill>
              <a:latin typeface="+mn-lt"/>
            </a:endParaRP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317154" y="1849963"/>
            <a:ext cx="9901883" cy="2431435"/>
          </a:xfrm>
          <a:prstGeom prst="rect">
            <a:avLst/>
          </a:prstGeom>
          <a:noFill/>
        </p:spPr>
        <p:txBody>
          <a:bodyPr wrap="square" rtlCol="0">
            <a:spAutoFit/>
          </a:bodyPr>
          <a:lstStyle/>
          <a:p>
            <a:pPr marL="457200" indent="-457200">
              <a:buFont typeface="Arial" pitchFamily="34" charset="0"/>
              <a:buChar char="•"/>
            </a:pPr>
            <a:r>
              <a:rPr lang="en-IE" sz="2400" dirty="0"/>
              <a:t>Were you aware of the MECC programme before this webinar was arranged? </a:t>
            </a:r>
          </a:p>
          <a:p>
            <a:pPr marL="457200" indent="-457200">
              <a:buFont typeface="Arial" pitchFamily="34" charset="0"/>
              <a:buChar char="•"/>
            </a:pPr>
            <a:endParaRPr lang="en-IE" sz="2400" dirty="0"/>
          </a:p>
          <a:p>
            <a:pPr marL="457200" indent="-457200">
              <a:buFont typeface="Arial" pitchFamily="34" charset="0"/>
              <a:buChar char="•"/>
            </a:pPr>
            <a:r>
              <a:rPr lang="en-IE" sz="2400" dirty="0"/>
              <a:t>Do you talk to your patients about any of the following -eating healthily, giving up smoking, drinking less or doing some exercise?</a:t>
            </a:r>
          </a:p>
          <a:p>
            <a:endParaRPr lang="en-IE" sz="3200" dirty="0"/>
          </a:p>
        </p:txBody>
      </p:sp>
    </p:spTree>
    <p:extLst>
      <p:ext uri="{BB962C8B-B14F-4D97-AF65-F5344CB8AC3E}">
        <p14:creationId xmlns="" xmlns:p14="http://schemas.microsoft.com/office/powerpoint/2010/main" val="41484175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0" y="-99023"/>
            <a:ext cx="12172569" cy="6688667"/>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endParaRPr lang="en-US" dirty="0"/>
          </a:p>
        </p:txBody>
      </p:sp>
      <p:sp>
        <p:nvSpPr>
          <p:cNvPr id="7" name="Title 2"/>
          <p:cNvSpPr txBox="1">
            <a:spLocks/>
          </p:cNvSpPr>
          <p:nvPr/>
        </p:nvSpPr>
        <p:spPr>
          <a:xfrm>
            <a:off x="317155" y="205513"/>
            <a:ext cx="8983717" cy="648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MECC Programme </a:t>
            </a: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317155" y="1121475"/>
            <a:ext cx="10721748" cy="4524315"/>
          </a:xfrm>
          <a:prstGeom prst="rect">
            <a:avLst/>
          </a:prstGeom>
          <a:noFill/>
        </p:spPr>
        <p:txBody>
          <a:bodyPr wrap="square" rtlCol="0">
            <a:spAutoFit/>
          </a:bodyPr>
          <a:lstStyle/>
          <a:p>
            <a:pPr marL="457200" indent="-457200">
              <a:buFont typeface="Arial" pitchFamily="34" charset="0"/>
              <a:buChar char="•"/>
            </a:pPr>
            <a:r>
              <a:rPr lang="en-IE" sz="2400" dirty="0"/>
              <a:t>MECC is about chronic disease prevention</a:t>
            </a:r>
          </a:p>
          <a:p>
            <a:pPr marL="457200" indent="-457200">
              <a:buFont typeface="Arial" pitchFamily="34" charset="0"/>
              <a:buChar char="•"/>
            </a:pPr>
            <a:endParaRPr lang="en-IE" sz="2400" dirty="0"/>
          </a:p>
          <a:p>
            <a:pPr marL="457200" indent="-457200">
              <a:buFont typeface="Arial" pitchFamily="34" charset="0"/>
              <a:buChar char="•"/>
            </a:pPr>
            <a:r>
              <a:rPr lang="en-IE" sz="2400" dirty="0"/>
              <a:t>The MECC approach enables healthcare professionals to engage people in conversations about improving their health by addressing risk factors such as diet, physical activity, alcohol and tobacco</a:t>
            </a:r>
          </a:p>
          <a:p>
            <a:pPr marL="457200" indent="-457200">
              <a:buFont typeface="Arial" pitchFamily="34" charset="0"/>
              <a:buChar char="•"/>
            </a:pPr>
            <a:endParaRPr lang="en-IE" sz="2400" dirty="0"/>
          </a:p>
          <a:p>
            <a:pPr marL="457200" indent="-457200">
              <a:buFont typeface="Arial" pitchFamily="34" charset="0"/>
              <a:buChar char="•"/>
            </a:pPr>
            <a:r>
              <a:rPr lang="en-GB" sz="2400" dirty="0"/>
              <a:t>MECC enables the opportunistic delivery of consistent and concise healthy lifestyle information </a:t>
            </a:r>
          </a:p>
          <a:p>
            <a:pPr marL="457200" indent="-457200">
              <a:buFont typeface="Arial" pitchFamily="34" charset="0"/>
              <a:buChar char="•"/>
            </a:pPr>
            <a:endParaRPr lang="en-IE" sz="2400" dirty="0"/>
          </a:p>
          <a:p>
            <a:pPr marL="457200" indent="-457200">
              <a:buFont typeface="Arial" pitchFamily="34" charset="0"/>
              <a:buChar char="•"/>
            </a:pPr>
            <a:r>
              <a:rPr lang="en-IE" sz="2400" dirty="0"/>
              <a:t>MECC uses brief interventions, delivered whenever the opportunity arises in routine appointments and contacts</a:t>
            </a:r>
          </a:p>
          <a:p>
            <a:endParaRPr lang="en-IE" sz="2400" dirty="0"/>
          </a:p>
        </p:txBody>
      </p:sp>
    </p:spTree>
    <p:extLst>
      <p:ext uri="{BB962C8B-B14F-4D97-AF65-F5344CB8AC3E}">
        <p14:creationId xmlns="" xmlns:p14="http://schemas.microsoft.com/office/powerpoint/2010/main" val="1551569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E7D5B182-4231-4ADE-A51E-4197C76F51FC}"/>
              </a:ext>
            </a:extLst>
          </p:cNvPr>
          <p:cNvSpPr>
            <a:spLocks noGrp="1"/>
          </p:cNvSpPr>
          <p:nvPr>
            <p:ph type="title"/>
          </p:nvPr>
        </p:nvSpPr>
        <p:spPr>
          <a:xfrm>
            <a:off x="838200" y="365126"/>
            <a:ext cx="10515600" cy="559908"/>
          </a:xfrm>
        </p:spPr>
        <p:txBody>
          <a:bodyPr>
            <a:normAutofit fontScale="90000"/>
          </a:bodyPr>
          <a:lstStyle/>
          <a:p>
            <a:r>
              <a:rPr lang="en-IE" sz="3900" b="1" dirty="0" smtClean="0">
                <a:solidFill>
                  <a:srgbClr val="A7005F"/>
                </a:solidFill>
                <a:latin typeface="+mn-lt"/>
              </a:rPr>
              <a:t>Video 1 - Overview of programme </a:t>
            </a:r>
            <a:r>
              <a:rPr lang="en-IE" sz="4400" b="1" dirty="0">
                <a:solidFill>
                  <a:srgbClr val="A7005F"/>
                </a:solidFill>
                <a:latin typeface="+mn-lt"/>
              </a:rPr>
              <a:t/>
            </a:r>
            <a:br>
              <a:rPr lang="en-IE" sz="4400" b="1" dirty="0">
                <a:solidFill>
                  <a:srgbClr val="A7005F"/>
                </a:solidFill>
                <a:latin typeface="+mn-lt"/>
              </a:rPr>
            </a:br>
            <a:endParaRPr lang="en-IE" dirty="0"/>
          </a:p>
        </p:txBody>
      </p:sp>
    </p:spTree>
    <p:extLst>
      <p:ext uri="{BB962C8B-B14F-4D97-AF65-F5344CB8AC3E}">
        <p14:creationId xmlns="" xmlns:p14="http://schemas.microsoft.com/office/powerpoint/2010/main" val="37146769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38200" y="278901"/>
            <a:ext cx="10515600" cy="1325563"/>
          </a:xfrm>
        </p:spPr>
        <p:txBody>
          <a:bodyPr>
            <a:normAutofit/>
          </a:bodyPr>
          <a:lstStyle/>
          <a:p>
            <a:r>
              <a:rPr lang="en-IE" sz="3500" b="1" dirty="0">
                <a:solidFill>
                  <a:srgbClr val="A7005F"/>
                </a:solidFill>
                <a:effectLst>
                  <a:outerShdw blurRad="38100" dist="38100" dir="2700000" algn="tl">
                    <a:srgbClr val="000000">
                      <a:alpha val="43137"/>
                    </a:srgbClr>
                  </a:outerShdw>
                </a:effectLst>
                <a:latin typeface="+mn-lt"/>
              </a:rPr>
              <a:t>Making Every Contact Count Model </a:t>
            </a:r>
          </a:p>
        </p:txBody>
      </p:sp>
      <p:sp>
        <p:nvSpPr>
          <p:cNvPr id="2" name="Content Placeholder 1"/>
          <p:cNvSpPr>
            <a:spLocks noGrp="1"/>
          </p:cNvSpPr>
          <p:nvPr>
            <p:ph sz="half" idx="1"/>
          </p:nvPr>
        </p:nvSpPr>
        <p:spPr/>
        <p:txBody>
          <a:bodyPr/>
          <a:lstStyle/>
          <a:p>
            <a:endParaRPr lang="en-GB" u="sng" dirty="0"/>
          </a:p>
          <a:p>
            <a:pPr marL="0" indent="0">
              <a:buNone/>
            </a:pPr>
            <a:endParaRPr lang="en-IE" dirty="0"/>
          </a:p>
          <a:p>
            <a:endParaRPr lang="en-IE" dirty="0"/>
          </a:p>
        </p:txBody>
      </p:sp>
      <p:sp>
        <p:nvSpPr>
          <p:cNvPr id="5" name="Content Placeholder 4"/>
          <p:cNvSpPr>
            <a:spLocks noGrp="1"/>
          </p:cNvSpPr>
          <p:nvPr>
            <p:ph sz="half" idx="2"/>
          </p:nvPr>
        </p:nvSpPr>
        <p:spPr/>
        <p:txBody>
          <a:bodyPr/>
          <a:lstStyle/>
          <a:p>
            <a:pPr marL="0" indent="0">
              <a:buNone/>
            </a:pPr>
            <a:endParaRPr lang="en-IE" dirty="0"/>
          </a:p>
          <a:p>
            <a:pPr marL="0" indent="0">
              <a:buNone/>
            </a:pPr>
            <a:endParaRPr lang="en-IE" dirty="0"/>
          </a:p>
        </p:txBody>
      </p:sp>
      <p:pic>
        <p:nvPicPr>
          <p:cNvPr id="9"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 y="1604464"/>
            <a:ext cx="7519916" cy="5253536"/>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Rectangle 3"/>
          <p:cNvSpPr/>
          <p:nvPr/>
        </p:nvSpPr>
        <p:spPr>
          <a:xfrm>
            <a:off x="7028597" y="2552131"/>
            <a:ext cx="4963534" cy="4708981"/>
          </a:xfrm>
          <a:prstGeom prst="rect">
            <a:avLst/>
          </a:prstGeom>
        </p:spPr>
        <p:txBody>
          <a:bodyPr wrap="square">
            <a:spAutoFit/>
          </a:bodyPr>
          <a:lstStyle/>
          <a:p>
            <a:pPr marL="171450" indent="-171450">
              <a:buFont typeface="Arial" panose="020B0604020202020204" pitchFamily="34" charset="0"/>
              <a:buChar char="•"/>
            </a:pPr>
            <a:r>
              <a:rPr lang="en-IE" sz="2400" dirty="0"/>
              <a:t>The training programme will equip staff to conduct brief interventions with their patients.</a:t>
            </a:r>
          </a:p>
          <a:p>
            <a:pPr marL="171450" indent="-171450"/>
            <a:endParaRPr lang="en-IE" sz="2400" dirty="0"/>
          </a:p>
          <a:p>
            <a:pPr marL="171450" indent="-171450">
              <a:buFont typeface="Arial" panose="020B0604020202020204" pitchFamily="34" charset="0"/>
              <a:buChar char="•"/>
            </a:pPr>
            <a:r>
              <a:rPr lang="en-IE" sz="2400" dirty="0"/>
              <a:t>A brief intervention is a short interaction between a healthcare professional and their patient, designed to help motivate and support that person to make a change in their lifestyle behaviour. </a:t>
            </a:r>
          </a:p>
          <a:p>
            <a:pPr marL="171450" indent="-171450">
              <a:buFont typeface="Arial" panose="020B0604020202020204" pitchFamily="34" charset="0"/>
              <a:buChar char="•"/>
            </a:pPr>
            <a:endParaRPr lang="en-IE" sz="2400" dirty="0"/>
          </a:p>
          <a:p>
            <a:endParaRPr lang="en-IE" dirty="0"/>
          </a:p>
          <a:p>
            <a:endParaRPr lang="en-IE" dirty="0"/>
          </a:p>
        </p:txBody>
      </p:sp>
    </p:spTree>
    <p:extLst>
      <p:ext uri="{BB962C8B-B14F-4D97-AF65-F5344CB8AC3E}">
        <p14:creationId xmlns="" xmlns:p14="http://schemas.microsoft.com/office/powerpoint/2010/main" val="9427001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2497" y="-319156"/>
            <a:ext cx="12172569" cy="6688667"/>
          </a:xfrm>
          <a:prstGeom prst="rect">
            <a:avLst/>
          </a:prstGeom>
        </p:spPr>
      </p:pic>
      <p:sp>
        <p:nvSpPr>
          <p:cNvPr id="3" name="Content Placeholder 2"/>
          <p:cNvSpPr>
            <a:spLocks noGrp="1"/>
          </p:cNvSpPr>
          <p:nvPr>
            <p:ph idx="1"/>
          </p:nvPr>
        </p:nvSpPr>
        <p:spPr>
          <a:xfrm>
            <a:off x="317155" y="1294452"/>
            <a:ext cx="10515600" cy="4351338"/>
          </a:xfrm>
        </p:spPr>
        <p:txBody>
          <a:bodyPr>
            <a:normAutofit/>
          </a:bodyPr>
          <a:lstStyle/>
          <a:p>
            <a:endParaRPr lang="en-US" sz="3200" dirty="0"/>
          </a:p>
          <a:p>
            <a:endParaRPr lang="en-US" dirty="0"/>
          </a:p>
        </p:txBody>
      </p:sp>
      <p:sp>
        <p:nvSpPr>
          <p:cNvPr id="7" name="Title 2"/>
          <p:cNvSpPr txBox="1">
            <a:spLocks/>
          </p:cNvSpPr>
          <p:nvPr/>
        </p:nvSpPr>
        <p:spPr>
          <a:xfrm>
            <a:off x="484294" y="205513"/>
            <a:ext cx="8983717" cy="64850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500" b="1" dirty="0">
                <a:solidFill>
                  <a:srgbClr val="A7005F"/>
                </a:solidFill>
                <a:latin typeface="+mn-lt"/>
              </a:rPr>
              <a:t>What does MECC mean </a:t>
            </a:r>
            <a:r>
              <a:rPr lang="en-IE" sz="3500" b="1" dirty="0" smtClean="0">
                <a:solidFill>
                  <a:srgbClr val="A7005F"/>
                </a:solidFill>
                <a:latin typeface="+mn-lt"/>
              </a:rPr>
              <a:t>for...</a:t>
            </a:r>
            <a:endParaRPr lang="en-IE" sz="3500" b="1" dirty="0">
              <a:solidFill>
                <a:srgbClr val="A7005F"/>
              </a:solidFill>
              <a:latin typeface="+mn-lt"/>
            </a:endParaRPr>
          </a:p>
        </p:txBody>
      </p:sp>
      <p:sp>
        <p:nvSpPr>
          <p:cNvPr id="8" name="Content Placeholder 3"/>
          <p:cNvSpPr txBox="1">
            <a:spLocks/>
          </p:cNvSpPr>
          <p:nvPr/>
        </p:nvSpPr>
        <p:spPr>
          <a:xfrm>
            <a:off x="182887" y="854014"/>
            <a:ext cx="10404424" cy="47825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IE" sz="3200" dirty="0"/>
          </a:p>
        </p:txBody>
      </p:sp>
      <p:sp>
        <p:nvSpPr>
          <p:cNvPr id="4" name="TextBox 3"/>
          <p:cNvSpPr txBox="1"/>
          <p:nvPr/>
        </p:nvSpPr>
        <p:spPr>
          <a:xfrm>
            <a:off x="484294" y="1580606"/>
            <a:ext cx="10817295" cy="4585871"/>
          </a:xfrm>
          <a:prstGeom prst="rect">
            <a:avLst/>
          </a:prstGeom>
          <a:noFill/>
        </p:spPr>
        <p:txBody>
          <a:bodyPr wrap="square" rtlCol="0">
            <a:spAutoFit/>
          </a:bodyPr>
          <a:lstStyle/>
          <a:p>
            <a:r>
              <a:rPr lang="en-GB" sz="2400" b="1" dirty="0"/>
              <a:t>Organisations</a:t>
            </a:r>
            <a:r>
              <a:rPr lang="en-GB" sz="2400" dirty="0"/>
              <a:t> - MECC means providing their staff with the leadership, environment, training and information that they need to deliver the MECC approach </a:t>
            </a:r>
          </a:p>
          <a:p>
            <a:endParaRPr lang="en-GB" sz="2400" dirty="0"/>
          </a:p>
          <a:p>
            <a:r>
              <a:rPr lang="en-GB" sz="2400" b="1" dirty="0"/>
              <a:t>Staff</a:t>
            </a:r>
            <a:r>
              <a:rPr lang="en-GB" sz="2400" dirty="0"/>
              <a:t> - MECC means having the competence and confidence to deliver healthy lifestyle messages, to help encourage people to change their behaviour and to direct them to local services that can support them </a:t>
            </a:r>
          </a:p>
          <a:p>
            <a:endParaRPr lang="en-GB" sz="2400" dirty="0"/>
          </a:p>
          <a:p>
            <a:r>
              <a:rPr lang="en-GB" sz="2400" b="1" dirty="0"/>
              <a:t>Individuals</a:t>
            </a:r>
            <a:r>
              <a:rPr lang="en-GB" sz="2400" dirty="0"/>
              <a:t> - MECC means seeking support and taking action to improve their own lifestyle by eating well, maintaining a healthy weight, drinking alcohol sensibly, exercising regularly, not smoking and looking after their wellbeing and mental health</a:t>
            </a:r>
            <a:endParaRPr lang="en-IE" sz="2400" dirty="0"/>
          </a:p>
          <a:p>
            <a:pPr marL="457200" indent="-457200">
              <a:buFont typeface="Arial" pitchFamily="34" charset="0"/>
              <a:buChar char="•"/>
            </a:pPr>
            <a:endParaRPr lang="en-IE" sz="2400" dirty="0"/>
          </a:p>
          <a:p>
            <a:endParaRPr lang="en-IE" sz="2800" dirty="0"/>
          </a:p>
        </p:txBody>
      </p:sp>
    </p:spTree>
    <p:extLst>
      <p:ext uri="{BB962C8B-B14F-4D97-AF65-F5344CB8AC3E}">
        <p14:creationId xmlns="" xmlns:p14="http://schemas.microsoft.com/office/powerpoint/2010/main" val="167179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10" name="Text Placeholder 7"/>
          <p:cNvSpPr txBox="1">
            <a:spLocks/>
          </p:cNvSpPr>
          <p:nvPr/>
        </p:nvSpPr>
        <p:spPr>
          <a:xfrm>
            <a:off x="182887" y="152165"/>
            <a:ext cx="5157787" cy="1240149"/>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n-GB" dirty="0"/>
          </a:p>
          <a:p>
            <a:pPr marL="0" indent="0">
              <a:buNone/>
            </a:pPr>
            <a:r>
              <a:rPr lang="en-GB" sz="14400" dirty="0">
                <a:solidFill>
                  <a:srgbClr val="A7005F"/>
                </a:solidFill>
              </a:rPr>
              <a:t>Making Every 	Contact Count is ….</a:t>
            </a:r>
            <a:endParaRPr lang="en-IE" dirty="0"/>
          </a:p>
        </p:txBody>
      </p:sp>
      <p:sp>
        <p:nvSpPr>
          <p:cNvPr id="11" name="Content Placeholder 4"/>
          <p:cNvSpPr>
            <a:spLocks noGrp="1"/>
          </p:cNvSpPr>
          <p:nvPr>
            <p:ph sz="half" idx="4294967295"/>
          </p:nvPr>
        </p:nvSpPr>
        <p:spPr>
          <a:xfrm>
            <a:off x="345113" y="1560695"/>
            <a:ext cx="4736553" cy="4808850"/>
          </a:xfrm>
          <a:prstGeom prst="rect">
            <a:avLst/>
          </a:prstGeom>
        </p:spPr>
        <p:txBody>
          <a:bodyPr>
            <a:normAutofit/>
          </a:bodyPr>
          <a:lstStyle/>
          <a:p>
            <a:r>
              <a:rPr lang="en-IE" sz="2400" dirty="0"/>
              <a:t>Healthcare professionals having brief conversations with their patients about behaviour change </a:t>
            </a:r>
          </a:p>
          <a:p>
            <a:pPr lvl="0"/>
            <a:r>
              <a:rPr lang="en-IE" sz="2400" dirty="0"/>
              <a:t>Being aware of the supports that are available in the community to help people to make changes</a:t>
            </a:r>
          </a:p>
          <a:p>
            <a:pPr lvl="0"/>
            <a:r>
              <a:rPr lang="en-IE" sz="2400" dirty="0"/>
              <a:t>Patients expecting their healthcare professional to ask them about their lifestyle behaviour</a:t>
            </a:r>
          </a:p>
          <a:p>
            <a:pPr lvl="0"/>
            <a:r>
              <a:rPr lang="en-IE" sz="2400" dirty="0"/>
              <a:t>Patients knowing that they can get support from their healthcare professional about their lifestyle behaviour change.</a:t>
            </a:r>
          </a:p>
          <a:p>
            <a:endParaRPr lang="en-IE" dirty="0"/>
          </a:p>
        </p:txBody>
      </p:sp>
      <p:pic>
        <p:nvPicPr>
          <p:cNvPr id="2050" name="Picture 2"/>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6169793" y="152164"/>
            <a:ext cx="4957011" cy="141675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5853764" y="1691910"/>
            <a:ext cx="5873384" cy="48088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7397164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p:cNvPicPr>
            <a:picLocks noChangeAspect="1"/>
          </p:cNvPicPr>
          <p:nvPr/>
        </p:nvPicPr>
        <p:blipFill>
          <a:blip r:embed="rId3">
            <a:extLst>
              <a:ext uri="{28A0092B-C50C-407E-A947-70E740481C1C}">
                <a14:useLocalDpi xmlns="" xmlns:a14="http://schemas.microsoft.com/office/drawing/2010/main" val="0"/>
              </a:ext>
            </a:extLst>
          </a:blip>
          <a:stretch>
            <a:fillRect/>
          </a:stretch>
        </p:blipFill>
        <p:spPr>
          <a:xfrm>
            <a:off x="182887" y="6311900"/>
            <a:ext cx="2069248" cy="377720"/>
          </a:xfrm>
          <a:prstGeom prst="rect">
            <a:avLst/>
          </a:prstGeom>
        </p:spPr>
      </p:pic>
      <p:sp>
        <p:nvSpPr>
          <p:cNvPr id="8" name="Title 1"/>
          <p:cNvSpPr>
            <a:spLocks noGrp="1"/>
          </p:cNvSpPr>
          <p:nvPr>
            <p:ph type="title"/>
          </p:nvPr>
        </p:nvSpPr>
        <p:spPr>
          <a:xfrm>
            <a:off x="280416" y="283647"/>
            <a:ext cx="8945413" cy="1013274"/>
          </a:xfrm>
        </p:spPr>
        <p:txBody>
          <a:bodyPr>
            <a:normAutofit/>
          </a:bodyPr>
          <a:lstStyle/>
          <a:p>
            <a:r>
              <a:rPr lang="en-IE" sz="3200" b="1" dirty="0">
                <a:solidFill>
                  <a:srgbClr val="A7005F"/>
                </a:solidFill>
                <a:latin typeface="Lucida Sans" panose="020B0602030504020204" pitchFamily="34" charset="0"/>
              </a:rPr>
              <a:t>Key Strategic and Policy Drivers </a:t>
            </a:r>
            <a:endParaRPr lang="en-US" sz="3200" b="1" dirty="0">
              <a:solidFill>
                <a:srgbClr val="A7005F"/>
              </a:solidFill>
              <a:latin typeface="Lucida Sans" panose="020B0602030504020204" pitchFamily="34" charset="0"/>
            </a:endParaRPr>
          </a:p>
        </p:txBody>
      </p:sp>
      <p:sp>
        <p:nvSpPr>
          <p:cNvPr id="10" name="Title 1"/>
          <p:cNvSpPr txBox="1">
            <a:spLocks/>
          </p:cNvSpPr>
          <p:nvPr/>
        </p:nvSpPr>
        <p:spPr>
          <a:xfrm>
            <a:off x="627888" y="673669"/>
            <a:ext cx="8750341" cy="10132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3200" b="1" dirty="0">
              <a:solidFill>
                <a:srgbClr val="A7005F"/>
              </a:solidFill>
              <a:effectLst>
                <a:outerShdw blurRad="38100" dist="38100" dir="2700000" algn="tl">
                  <a:srgbClr val="000000">
                    <a:alpha val="43137"/>
                  </a:srgbClr>
                </a:outerShdw>
              </a:effectLst>
              <a:latin typeface="Lucida Sans" panose="020B0602030504020204" pitchFamily="34" charset="0"/>
            </a:endParaRPr>
          </a:p>
        </p:txBody>
      </p:sp>
      <p:pic>
        <p:nvPicPr>
          <p:cNvPr id="1026" name="Picture 2" descr="C:\MECC Logos\Primary Logo Circle.jp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584889" y="6246822"/>
            <a:ext cx="507875" cy="507875"/>
          </a:xfrm>
          <a:prstGeom prst="rect">
            <a:avLst/>
          </a:prstGeom>
          <a:noFill/>
          <a:extLst>
            <a:ext uri="{909E8E84-426E-40DD-AFC4-6F175D3DCCD1}">
              <a14:hiddenFill xmlns="" xmlns:a14="http://schemas.microsoft.com/office/drawing/2010/main">
                <a:solidFill>
                  <a:srgbClr val="FFFFFF"/>
                </a:solidFill>
              </a14:hiddenFill>
            </a:ext>
          </a:extLst>
        </p:spPr>
      </p:pic>
      <p:pic>
        <p:nvPicPr>
          <p:cNvPr id="2" name="Picture 2"/>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689845" y="1531564"/>
            <a:ext cx="1419372" cy="19917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627888" y="438488"/>
            <a:ext cx="8435086" cy="830997"/>
          </a:xfrm>
          <a:prstGeom prst="rect">
            <a:avLst/>
          </a:prstGeom>
          <a:noFill/>
        </p:spPr>
        <p:txBody>
          <a:bodyPr wrap="square" rtlCol="0">
            <a:spAutoFit/>
          </a:bodyPr>
          <a:lstStyle/>
          <a:p>
            <a:endParaRPr lang="en-IE" sz="2400" dirty="0">
              <a:hlinkClick r:id="rId6"/>
            </a:endParaRPr>
          </a:p>
          <a:p>
            <a:endParaRPr lang="en-IE" sz="2400" dirty="0"/>
          </a:p>
        </p:txBody>
      </p:sp>
      <p:pic>
        <p:nvPicPr>
          <p:cNvPr id="1027" name="Picture 3"/>
          <p:cNvPicPr>
            <a:picLocks noChangeAspect="1" noChangeArrowheads="1"/>
          </p:cNvPicPr>
          <p:nvPr/>
        </p:nvPicPr>
        <p:blipFill>
          <a:blip r:embed="rId7">
            <a:extLst>
              <a:ext uri="{28A0092B-C50C-407E-A947-70E740481C1C}">
                <a14:useLocalDpi xmlns="" xmlns:a14="http://schemas.microsoft.com/office/drawing/2010/main" val="0"/>
              </a:ext>
            </a:extLst>
          </a:blip>
          <a:srcRect/>
          <a:stretch>
            <a:fillRect/>
          </a:stretch>
        </p:blipFill>
        <p:spPr bwMode="auto">
          <a:xfrm>
            <a:off x="3409756" y="4140132"/>
            <a:ext cx="4038600" cy="121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 xmlns:a14="http://schemas.microsoft.com/office/drawing/2010/main" val="0"/>
              </a:ext>
            </a:extLst>
          </a:blip>
          <a:srcRect/>
          <a:stretch>
            <a:fillRect/>
          </a:stretch>
        </p:blipFill>
        <p:spPr bwMode="auto">
          <a:xfrm>
            <a:off x="689845" y="3773408"/>
            <a:ext cx="1419372" cy="17526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4" name="Right Arrow 3"/>
          <p:cNvSpPr/>
          <p:nvPr/>
        </p:nvSpPr>
        <p:spPr>
          <a:xfrm>
            <a:off x="2475068" y="4462272"/>
            <a:ext cx="727516" cy="2874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13" name="Right Arrow 12"/>
          <p:cNvSpPr/>
          <p:nvPr/>
        </p:nvSpPr>
        <p:spPr>
          <a:xfrm>
            <a:off x="7638380" y="4606002"/>
            <a:ext cx="727516" cy="287460"/>
          </a:xfrm>
          <a:prstGeom prst="right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E"/>
          </a:p>
        </p:txBody>
      </p:sp>
      <p:pic>
        <p:nvPicPr>
          <p:cNvPr id="14" name="Picture 13"/>
          <p:cNvPicPr>
            <a:picLocks noChangeAspect="1"/>
          </p:cNvPicPr>
          <p:nvPr/>
        </p:nvPicPr>
        <p:blipFill>
          <a:blip r:embed="rId9">
            <a:extLst>
              <a:ext uri="{28A0092B-C50C-407E-A947-70E740481C1C}">
                <a14:useLocalDpi xmlns="" xmlns:a14="http://schemas.microsoft.com/office/drawing/2010/main" val="0"/>
              </a:ext>
            </a:extLst>
          </a:blip>
          <a:stretch>
            <a:fillRect/>
          </a:stretch>
        </p:blipFill>
        <p:spPr>
          <a:xfrm>
            <a:off x="9261550" y="4528899"/>
            <a:ext cx="2240605" cy="1385892"/>
          </a:xfrm>
          <a:prstGeom prst="rect">
            <a:avLst/>
          </a:prstGeom>
        </p:spPr>
      </p:pic>
      <p:pic>
        <p:nvPicPr>
          <p:cNvPr id="5" name="Picture 2" descr="National framework Integrated Care front page preview&#10;              ">
            <a:extLst>
              <a:ext uri="{FF2B5EF4-FFF2-40B4-BE49-F238E27FC236}">
                <a16:creationId xmlns="" xmlns:a16="http://schemas.microsoft.com/office/drawing/2014/main" id="{97922DFD-B4DB-480F-8660-5A65D049CC50}"/>
              </a:ext>
            </a:extLst>
          </p:cNvPr>
          <p:cNvPicPr>
            <a:picLocks noChangeAspect="1" noChangeArrowheads="1"/>
          </p:cNvPicPr>
          <p:nvPr/>
        </p:nvPicPr>
        <p:blipFill>
          <a:blip r:embed="rId10">
            <a:extLst>
              <a:ext uri="{28A0092B-C50C-407E-A947-70E740481C1C}">
                <a14:useLocalDpi xmlns="" xmlns:a14="http://schemas.microsoft.com/office/drawing/2010/main" val="0"/>
              </a:ext>
            </a:extLst>
          </a:blip>
          <a:srcRect/>
          <a:stretch>
            <a:fillRect/>
          </a:stretch>
        </p:blipFill>
        <p:spPr bwMode="auto">
          <a:xfrm>
            <a:off x="3567922" y="1295239"/>
            <a:ext cx="1995596" cy="2830633"/>
          </a:xfrm>
          <a:prstGeom prst="rect">
            <a:avLst/>
          </a:prstGeom>
          <a:noFill/>
          <a:extLst>
            <a:ext uri="{909E8E84-426E-40DD-AFC4-6F175D3DCCD1}">
              <a14:hiddenFill xmlns="" xmlns:a14="http://schemas.microsoft.com/office/drawing/2010/main">
                <a:solidFill>
                  <a:srgbClr val="FFFFFF"/>
                </a:solidFill>
              </a14:hiddenFill>
            </a:ext>
          </a:extLst>
        </p:spPr>
      </p:pic>
      <p:pic>
        <p:nvPicPr>
          <p:cNvPr id="15" name="Picture 2">
            <a:extLst>
              <a:ext uri="{FF2B5EF4-FFF2-40B4-BE49-F238E27FC236}">
                <a16:creationId xmlns="" xmlns:a16="http://schemas.microsoft.com/office/drawing/2014/main" id="{811AE572-5A2D-44A7-9221-2C40E8B037C4}"/>
              </a:ext>
            </a:extLst>
          </p:cNvPr>
          <p:cNvPicPr>
            <a:picLocks noChangeAspect="1" noChangeArrowheads="1"/>
          </p:cNvPicPr>
          <p:nvPr/>
        </p:nvPicPr>
        <p:blipFill>
          <a:blip r:embed="rId11">
            <a:extLst>
              <a:ext uri="{28A0092B-C50C-407E-A947-70E740481C1C}">
                <a14:useLocalDpi xmlns="" xmlns:a14="http://schemas.microsoft.com/office/drawing/2010/main" val="0"/>
              </a:ext>
            </a:extLst>
          </a:blip>
          <a:srcRect/>
          <a:stretch>
            <a:fillRect/>
          </a:stretch>
        </p:blipFill>
        <p:spPr bwMode="auto">
          <a:xfrm>
            <a:off x="9225829" y="1180306"/>
            <a:ext cx="2407391" cy="320014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9" name="Picture 4" descr="Living Well with a Chronic Condition: Framework for self-management support  front page preview&#10;              ">
            <a:extLst>
              <a:ext uri="{FF2B5EF4-FFF2-40B4-BE49-F238E27FC236}">
                <a16:creationId xmlns="" xmlns:a16="http://schemas.microsoft.com/office/drawing/2014/main" id="{9F252A00-0C28-4028-AA3D-6A24283D669E}"/>
              </a:ext>
            </a:extLst>
          </p:cNvPr>
          <p:cNvPicPr>
            <a:picLocks noChangeAspect="1" noChangeArrowheads="1"/>
          </p:cNvPicPr>
          <p:nvPr/>
        </p:nvPicPr>
        <p:blipFill>
          <a:blip r:embed="rId12">
            <a:extLst>
              <a:ext uri="{28A0092B-C50C-407E-A947-70E740481C1C}">
                <a14:useLocalDpi xmlns="" xmlns:a14="http://schemas.microsoft.com/office/drawing/2010/main" val="0"/>
              </a:ext>
            </a:extLst>
          </a:blip>
          <a:srcRect/>
          <a:stretch>
            <a:fillRect/>
          </a:stretch>
        </p:blipFill>
        <p:spPr bwMode="auto">
          <a:xfrm>
            <a:off x="6303044" y="1442736"/>
            <a:ext cx="1781867" cy="25274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829899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5040</TotalTime>
  <Words>1748</Words>
  <Application>Microsoft Office PowerPoint</Application>
  <PresentationFormat>Custom</PresentationFormat>
  <Paragraphs>285</Paragraphs>
  <Slides>29</Slides>
  <Notes>26</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Slide 1</vt:lpstr>
      <vt:lpstr>Slide 2</vt:lpstr>
      <vt:lpstr>Slide 3</vt:lpstr>
      <vt:lpstr>Slide 4</vt:lpstr>
      <vt:lpstr>Video 1 - Overview of programme  </vt:lpstr>
      <vt:lpstr>Making Every Contact Count Model </vt:lpstr>
      <vt:lpstr>Slide 7</vt:lpstr>
      <vt:lpstr>Slide 8</vt:lpstr>
      <vt:lpstr>Key Strategic and Policy Drivers </vt:lpstr>
      <vt:lpstr>Slide 10</vt:lpstr>
      <vt:lpstr>Slide 11</vt:lpstr>
      <vt:lpstr>General Practice Nurse perspective</vt:lpstr>
      <vt:lpstr>Training for Healthcare Professionals</vt:lpstr>
      <vt:lpstr>MECC eLearning Course</vt:lpstr>
      <vt:lpstr>Slide 15</vt:lpstr>
      <vt:lpstr>Slide 16</vt:lpstr>
      <vt:lpstr>Slide 17</vt:lpstr>
      <vt:lpstr>Elements of a brief intervention  </vt:lpstr>
      <vt:lpstr>Slide 19</vt:lpstr>
      <vt:lpstr>Slide 20</vt:lpstr>
      <vt:lpstr>Slide 21</vt:lpstr>
      <vt:lpstr>Slide 22</vt:lpstr>
      <vt:lpstr>Slide 23</vt:lpstr>
      <vt:lpstr>Enhancing your Brief Interventions</vt:lpstr>
      <vt:lpstr>Promoting MECC</vt:lpstr>
      <vt:lpstr>Slide 26</vt:lpstr>
      <vt:lpstr>What’s in it for me? </vt:lpstr>
      <vt:lpstr> In summary– we are asking for your help to integrate MECC into routine clinical practice    </vt:lpstr>
      <vt:lpstr>Thank you for your attention  Email: makingevery.contactcount.ie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alan bennis</dc:creator>
  <cp:lastModifiedBy>Josh</cp:lastModifiedBy>
  <cp:revision>119</cp:revision>
  <cp:lastPrinted>2017-05-04T08:13:25Z</cp:lastPrinted>
  <dcterms:created xsi:type="dcterms:W3CDTF">2017-04-19T09:41:37Z</dcterms:created>
  <dcterms:modified xsi:type="dcterms:W3CDTF">2021-09-07T15:23:04Z</dcterms:modified>
</cp:coreProperties>
</file>